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6858000" cy="9144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99FF33"/>
    <a:srgbClr val="34411B"/>
    <a:srgbClr val="FFFF66"/>
    <a:srgbClr val="FFFFCC"/>
    <a:srgbClr val="379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9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56E-2915-454E-9363-6775ED5DBE57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24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DB15C-EB1A-4292-8A04-7D16AA360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7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6125"/>
            <a:ext cx="2795587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DB15C-EB1A-4292-8A04-7D16AA360B2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4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A573-B098-4934-8CFF-CB71C6E02648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1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8888-ACE9-4218-B373-C534F6D02384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20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8C27-A0CA-464F-B9B3-6D6327E2983A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49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10FA-4C8E-4109-847B-BBF6EE9B9A7D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8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B56B-4FE8-458E-914D-DA112A4E35DC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62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2F60-4A03-454E-9748-11380D905628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51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4BF1-557A-421B-A56E-272D6DCF1E4E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7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8D54-97CE-4405-AB10-8CA090D6E035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31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E93C-5BBC-4BDF-933A-2B0AA24DA951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49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4D39-5C67-427E-95CB-B8EEF34E2F6C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72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16A0-E82C-4AE1-AFE4-95E9F4DA367E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22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852F-8475-42FF-9024-64EFDD5AF23B}" type="datetime1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3CD9B-5093-46F5-BDE6-A8D4614A3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79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0730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" y="0"/>
            <a:ext cx="6858000" cy="63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1145" y="683568"/>
            <a:ext cx="6624736" cy="2880320"/>
          </a:xfrm>
        </p:spPr>
        <p:txBody>
          <a:bodyPr>
            <a:noAutofit/>
          </a:bodyPr>
          <a:lstStyle/>
          <a:p>
            <a:r>
              <a:rPr lang="ko-KR" altLang="en-US" sz="4800" b="1" kern="100" spc="10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90000">
                      <a:srgbClr val="FFFF00"/>
                    </a:gs>
                    <a:gs pos="0">
                      <a:srgbClr val="92D050"/>
                    </a:gs>
                    <a:gs pos="12000">
                      <a:srgbClr val="28B9C4"/>
                    </a:gs>
                    <a:gs pos="24575">
                      <a:srgbClr val="3CBEAE"/>
                    </a:gs>
                    <a:gs pos="5000">
                      <a:srgbClr val="67C77F"/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latin typeface="HY헤드라인M"/>
                <a:ea typeface="HY헤드라인M"/>
              </a:rPr>
              <a:t>「안전점검의 날</a:t>
            </a:r>
            <a:r>
              <a:rPr lang="en-US" altLang="ko-KR" sz="4800" b="1" kern="100" spc="10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90000">
                      <a:srgbClr val="FFFF00"/>
                    </a:gs>
                    <a:gs pos="0">
                      <a:srgbClr val="92D050"/>
                    </a:gs>
                    <a:gs pos="12000">
                      <a:srgbClr val="28B9C4"/>
                    </a:gs>
                    <a:gs pos="24575">
                      <a:srgbClr val="3CBEAE"/>
                    </a:gs>
                    <a:gs pos="5000">
                      <a:srgbClr val="67C77F"/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latin typeface="HY헤드라인M"/>
                <a:ea typeface="HY헤드라인M"/>
              </a:rPr>
              <a:t>』</a:t>
            </a:r>
            <a:br>
              <a:rPr lang="en-US" altLang="ko-KR" sz="4800" b="1" kern="100" spc="10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90000">
                      <a:srgbClr val="FFFF00"/>
                    </a:gs>
                    <a:gs pos="0">
                      <a:srgbClr val="92D050"/>
                    </a:gs>
                    <a:gs pos="12000">
                      <a:srgbClr val="28B9C4"/>
                    </a:gs>
                    <a:gs pos="24575">
                      <a:srgbClr val="3CBEAE"/>
                    </a:gs>
                    <a:gs pos="5000">
                      <a:srgbClr val="67C77F"/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latin typeface="HY헤드라인M"/>
                <a:ea typeface="HY헤드라인M"/>
              </a:rPr>
            </a:br>
            <a:r>
              <a:rPr lang="en-US" altLang="ko-KR" sz="2800" b="1" kern="100" spc="10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90000">
                      <a:srgbClr val="FFFF00"/>
                    </a:gs>
                    <a:gs pos="0">
                      <a:srgbClr val="92D050"/>
                    </a:gs>
                    <a:gs pos="12000">
                      <a:srgbClr val="28B9C4"/>
                    </a:gs>
                    <a:gs pos="24575">
                      <a:srgbClr val="3CBEAE"/>
                    </a:gs>
                    <a:gs pos="5000">
                      <a:srgbClr val="67C77F"/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latin typeface="HY헤드라인M"/>
                <a:ea typeface="HY헤드라인M"/>
              </a:rPr>
              <a:t/>
            </a:r>
            <a:br>
              <a:rPr lang="en-US" altLang="ko-KR" sz="2800" b="1" kern="100" spc="10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90000">
                      <a:srgbClr val="FFFF00"/>
                    </a:gs>
                    <a:gs pos="0">
                      <a:srgbClr val="92D050"/>
                    </a:gs>
                    <a:gs pos="12000">
                      <a:srgbClr val="28B9C4"/>
                    </a:gs>
                    <a:gs pos="24575">
                      <a:srgbClr val="3CBEAE"/>
                    </a:gs>
                    <a:gs pos="5000">
                      <a:srgbClr val="67C77F"/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rgbClr val="FFFF00"/>
                    </a:gs>
                  </a:gsLst>
                  <a:lin ang="5400000" scaled="0"/>
                </a:gradFill>
                <a:latin typeface="HY헤드라인M"/>
                <a:ea typeface="HY헤드라인M"/>
              </a:rPr>
            </a:br>
            <a:r>
              <a:rPr lang="ko-KR" altLang="en-US" sz="8000" b="1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활용 매뉴얼</a:t>
            </a:r>
            <a:endParaRPr lang="ko-KR" altLang="en-US" sz="8000" kern="100" spc="100" dirty="0">
              <a:ln w="38100">
                <a:solidFill>
                  <a:srgbClr val="000000"/>
                </a:solidFill>
                <a:round/>
                <a:headEnd/>
                <a:tailEnd/>
              </a:ln>
              <a:gradFill>
                <a:gsLst>
                  <a:gs pos="19000">
                    <a:srgbClr val="0A75C0"/>
                  </a:gs>
                  <a:gs pos="100000">
                    <a:srgbClr val="FFFFCC"/>
                  </a:gs>
                  <a:gs pos="0">
                    <a:srgbClr val="0070C0"/>
                  </a:gs>
                  <a:gs pos="0">
                    <a:srgbClr val="28B9C4"/>
                  </a:gs>
                  <a:gs pos="0">
                    <a:srgbClr val="3CBEAE"/>
                  </a:gs>
                  <a:gs pos="0">
                    <a:srgbClr val="00B050"/>
                  </a:gs>
                  <a:gs pos="0">
                    <a:srgbClr val="67C77F"/>
                  </a:gs>
                  <a:gs pos="100000">
                    <a:schemeClr val="accent1">
                      <a:shade val="67500"/>
                      <a:satMod val="115000"/>
                    </a:schemeClr>
                  </a:gs>
                  <a:gs pos="99000">
                    <a:srgbClr val="FFFF66"/>
                  </a:gs>
                </a:gsLst>
                <a:lin ang="5400000" scaled="0"/>
              </a:gra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36435" y="8028384"/>
            <a:ext cx="4800600" cy="714152"/>
          </a:xfrm>
        </p:spPr>
        <p:txBody>
          <a:bodyPr/>
          <a:lstStyle/>
          <a:p>
            <a:r>
              <a:rPr kumimoji="0" lang="en-US" altLang="ko-KR" sz="2800" b="0" dirty="0" smtClean="0">
                <a:solidFill>
                  <a:schemeClr val="tx1"/>
                </a:solidFill>
              </a:rPr>
              <a:t>2014. 6.</a:t>
            </a:r>
          </a:p>
          <a:p>
            <a:endParaRPr lang="ko-KR" altLang="en-US" dirty="0"/>
          </a:p>
        </p:txBody>
      </p:sp>
      <p:pic>
        <p:nvPicPr>
          <p:cNvPr id="5" name="Picture 7" descr="E:\01_Grinnara\grin_out\소방방재청\소스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86" y="6012160"/>
            <a:ext cx="18862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5866" y="861036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소방안전</a:t>
            </a:r>
            <a:endParaRPr lang="en-US" altLang="ko-KR" sz="800" dirty="0" smtClean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84156"/>
              </p:ext>
            </p:extLst>
          </p:nvPr>
        </p:nvGraphicFramePr>
        <p:xfrm>
          <a:off x="199070" y="1308516"/>
          <a:ext cx="6408712" cy="716662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수신반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수신반</a:t>
                      </a:r>
                      <a:r>
                        <a:rPr lang="ko-KR" altLang="en-US" sz="1200" kern="0" spc="-40" dirty="0">
                          <a:effectLst/>
                        </a:rPr>
                        <a:t> 상태확인</a:t>
                      </a:r>
                      <a:r>
                        <a:rPr lang="en-US" altLang="ko-KR" sz="1200" kern="0" spc="-40" dirty="0">
                          <a:effectLst/>
                        </a:rPr>
                        <a:t>(</a:t>
                      </a:r>
                      <a:r>
                        <a:rPr lang="ko-KR" altLang="en-US" sz="1200" kern="0" spc="-40" dirty="0">
                          <a:effectLst/>
                        </a:rPr>
                        <a:t>정상 작동 여부</a:t>
                      </a:r>
                      <a:r>
                        <a:rPr lang="en-US" altLang="ko-KR" sz="1200" kern="0" spc="-4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소화기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수동식</a:t>
                      </a:r>
                      <a:r>
                        <a:rPr lang="en-US" altLang="ko-KR" sz="1200" kern="0" spc="-40" dirty="0">
                          <a:effectLst/>
                        </a:rPr>
                        <a:t>(</a:t>
                      </a:r>
                      <a:r>
                        <a:rPr lang="ko-KR" altLang="en-US" sz="1200" kern="0" spc="-40" dirty="0" err="1">
                          <a:effectLst/>
                        </a:rPr>
                        <a:t>가압식</a:t>
                      </a:r>
                      <a:r>
                        <a:rPr lang="en-US" altLang="ko-KR" sz="1200" kern="0" spc="-40" dirty="0">
                          <a:effectLst/>
                        </a:rPr>
                        <a:t>) </a:t>
                      </a:r>
                      <a:r>
                        <a:rPr lang="ko-KR" altLang="en-US" sz="1200" kern="0" spc="-40" dirty="0">
                          <a:effectLst/>
                        </a:rPr>
                        <a:t>소화기의 적절한 설치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안전핀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호스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노즐의 부착 상태 및 노즐의 이물질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약제 충전기간 확인</a:t>
                      </a:r>
                      <a:r>
                        <a:rPr lang="en-US" altLang="ko-KR" sz="1200" kern="0" spc="-40">
                          <a:effectLst/>
                        </a:rPr>
                        <a:t>(</a:t>
                      </a:r>
                      <a:r>
                        <a:rPr lang="ko-KR" altLang="en-US" sz="1200" kern="0" spc="-40">
                          <a:effectLst/>
                        </a:rPr>
                        <a:t>가압식일 경우</a:t>
                      </a:r>
                      <a:r>
                        <a:rPr lang="en-US" altLang="ko-KR" sz="1200" kern="0" spc="-40">
                          <a:effectLst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오래된 소화기의 사용가능 여부</a:t>
                      </a:r>
                      <a:r>
                        <a:rPr lang="en-US" altLang="ko-KR" sz="1200" kern="0" spc="-40" dirty="0">
                          <a:effectLst/>
                        </a:rPr>
                        <a:t>(</a:t>
                      </a:r>
                      <a:r>
                        <a:rPr lang="ko-KR" altLang="en-US" sz="1200" kern="0" spc="-40" dirty="0" err="1">
                          <a:effectLst/>
                        </a:rPr>
                        <a:t>축압식일</a:t>
                      </a:r>
                      <a:r>
                        <a:rPr lang="ko-KR" altLang="en-US" sz="1200" kern="0" spc="-40" dirty="0">
                          <a:effectLst/>
                        </a:rPr>
                        <a:t> 경우</a:t>
                      </a:r>
                      <a:r>
                        <a:rPr lang="en-US" altLang="ko-KR" sz="1200" kern="0" spc="-4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스프링클러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전동기 및 펌프의 부식 및 파손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압력게이지가 정상 작동 범위에 위치하는지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경보장치 스위치의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피난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 smtClean="0">
                          <a:effectLst/>
                        </a:rPr>
                        <a:t>유도등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주위에 </a:t>
                      </a:r>
                      <a:r>
                        <a:rPr lang="ko-KR" altLang="en-US" sz="1200" kern="0" spc="-40" dirty="0" err="1">
                          <a:effectLst/>
                        </a:rPr>
                        <a:t>유도등의</a:t>
                      </a:r>
                      <a:r>
                        <a:rPr lang="ko-KR" altLang="en-US" sz="1200" kern="0" spc="-40" dirty="0">
                          <a:effectLst/>
                        </a:rPr>
                        <a:t> 식별에 장애가 되는 물건 존재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상용전원 차단시의 점등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비 상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조명등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>
                          <a:effectLst/>
                        </a:rPr>
                        <a:t>비상전원을 내장하는 비상조명등의 상용전원 차단시 점등 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비상전원을 내장하는 비상조명등의 예비전원상태 확인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완강기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기구본체 및 로프의 변형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손상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풀어짐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00" baseline="0" dirty="0" err="1">
                          <a:effectLst/>
                        </a:rPr>
                        <a:t>결합부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 및 이음매 상태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충분한 </a:t>
                      </a:r>
                      <a:r>
                        <a:rPr lang="ko-KR" altLang="en-US" sz="1200" kern="0" spc="-100" baseline="0" dirty="0" err="1">
                          <a:effectLst/>
                        </a:rPr>
                        <a:t>탈출개구부의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 존재 여부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방화문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40">
                          <a:effectLst/>
                        </a:rPr>
                        <a:t>(</a:t>
                      </a:r>
                      <a:r>
                        <a:rPr lang="ko-KR" altLang="en-US" sz="1200" kern="0" spc="-40">
                          <a:effectLst/>
                        </a:rPr>
                        <a:t>방화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셔터</a:t>
                      </a:r>
                      <a:r>
                        <a:rPr lang="en-US" altLang="ko-KR" sz="1200" kern="0" spc="-40">
                          <a:effectLst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 err="1">
                          <a:effectLst/>
                        </a:rPr>
                        <a:t>화재시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 감지기의 작동에 의해 자동으로 닫히는 구조인지 확인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방화셔터 작동 개소 주변 적재물</a:t>
                      </a:r>
                      <a:r>
                        <a:rPr lang="en-US" altLang="ko-KR" sz="1200" kern="0" spc="-40">
                          <a:effectLst/>
                        </a:rPr>
                        <a:t>(</a:t>
                      </a:r>
                      <a:r>
                        <a:rPr lang="ko-KR" altLang="en-US" sz="1200" kern="0" spc="-40">
                          <a:effectLst/>
                        </a:rPr>
                        <a:t>방해물</a:t>
                      </a:r>
                      <a:r>
                        <a:rPr lang="en-US" altLang="ko-KR" sz="1200" kern="0" spc="-40">
                          <a:effectLst/>
                        </a:rPr>
                        <a:t>) </a:t>
                      </a:r>
                      <a:r>
                        <a:rPr lang="ko-KR" altLang="en-US" sz="1200" kern="0" spc="-40">
                          <a:effectLst/>
                        </a:rPr>
                        <a:t>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방화문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방화셔터의 열쇠 보관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방화문</a:t>
                      </a:r>
                      <a:r>
                        <a:rPr lang="ko-KR" altLang="en-US" sz="1200" kern="0" spc="-40" dirty="0">
                          <a:effectLst/>
                        </a:rPr>
                        <a:t> </a:t>
                      </a:r>
                      <a:r>
                        <a:rPr lang="ko-KR" altLang="en-US" sz="1200" kern="0" spc="-40" dirty="0" err="1">
                          <a:effectLst/>
                        </a:rPr>
                        <a:t>도어클로저</a:t>
                      </a:r>
                      <a:r>
                        <a:rPr lang="ko-KR" altLang="en-US" sz="1200" kern="0" spc="-40" dirty="0">
                          <a:effectLst/>
                        </a:rPr>
                        <a:t> 정상작동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1565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피 난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탈출구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잠금장치</a:t>
                      </a:r>
                      <a:r>
                        <a:rPr lang="ko-KR" altLang="en-US" sz="1200" kern="0" spc="-40" dirty="0">
                          <a:effectLst/>
                        </a:rPr>
                        <a:t> 설치 또는 폐쇄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716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피난탈출구의 진입부분 및 피난통로에 통행에 방해되는 물품방치 여부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2883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옥 내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소화전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옥내소화전내의 </a:t>
                      </a:r>
                      <a:r>
                        <a:rPr lang="ko-KR" altLang="en-US" sz="1200" kern="0" spc="-40" dirty="0" err="1">
                          <a:effectLst/>
                        </a:rPr>
                        <a:t>관창</a:t>
                      </a:r>
                      <a:r>
                        <a:rPr lang="ko-KR" altLang="en-US" sz="1200" kern="0" spc="-40" dirty="0">
                          <a:effectLst/>
                        </a:rPr>
                        <a:t> 및 호스연결 상태확인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02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비상벨의 외형상 변형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손상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누름 버튼 </a:t>
                      </a:r>
                      <a:r>
                        <a:rPr lang="ko-KR" altLang="en-US" sz="1200" kern="0" spc="-50" dirty="0" err="1">
                          <a:effectLst/>
                        </a:rPr>
                        <a:t>작동시</a:t>
                      </a:r>
                      <a:r>
                        <a:rPr lang="ko-KR" altLang="en-US" sz="1200" kern="0" spc="-50" dirty="0">
                          <a:effectLst/>
                        </a:rPr>
                        <a:t> 음향장치가 작동됨과 함께 송수화기를</a:t>
                      </a:r>
                      <a:r>
                        <a:rPr lang="ko-KR" altLang="en-US" sz="1200" kern="0" spc="-40" dirty="0">
                          <a:effectLst/>
                        </a:rPr>
                        <a:t> 조작할 때 </a:t>
                      </a:r>
                      <a:r>
                        <a:rPr lang="ko-KR" altLang="en-US" sz="1200" kern="0" spc="-40" dirty="0" err="1">
                          <a:effectLst/>
                        </a:rPr>
                        <a:t>확인등의</a:t>
                      </a:r>
                      <a:r>
                        <a:rPr lang="ko-KR" altLang="en-US" sz="1200" kern="0" spc="-40" dirty="0">
                          <a:effectLst/>
                        </a:rPr>
                        <a:t> 점등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8" name="슬라이드 번호 개체 틀 4"/>
          <p:cNvSpPr txBox="1">
            <a:spLocks/>
          </p:cNvSpPr>
          <p:nvPr/>
        </p:nvSpPr>
        <p:spPr>
          <a:xfrm>
            <a:off x="2088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5866" y="876133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전기안전</a:t>
            </a:r>
            <a:endParaRPr lang="en-US" altLang="ko-KR" sz="8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11637" y="4747376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가스</a:t>
            </a:r>
            <a:endParaRPr lang="en-US" altLang="ko-KR" sz="8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576983"/>
              </p:ext>
            </p:extLst>
          </p:nvPr>
        </p:nvGraphicFramePr>
        <p:xfrm>
          <a:off x="224644" y="1331640"/>
          <a:ext cx="6408712" cy="32171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015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누전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차단기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누전차단기 정상작동 및 파손 여부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비상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전원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설비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 err="1">
                          <a:effectLst/>
                        </a:rPr>
                        <a:t>정전시</a:t>
                      </a:r>
                      <a:r>
                        <a:rPr lang="ko-KR" altLang="en-US" sz="1200" kern="0" spc="100" baseline="0" dirty="0">
                          <a:effectLst/>
                        </a:rPr>
                        <a:t> 비상전원확보</a:t>
                      </a:r>
                      <a:r>
                        <a:rPr lang="en-US" altLang="ko-KR" sz="1200" kern="0" spc="100" baseline="0" dirty="0">
                          <a:effectLst/>
                        </a:rPr>
                        <a:t>(</a:t>
                      </a:r>
                      <a:r>
                        <a:rPr lang="ko-KR" altLang="en-US" sz="1200" kern="0" spc="100" baseline="0" dirty="0">
                          <a:effectLst/>
                        </a:rPr>
                        <a:t>비상발전기</a:t>
                      </a:r>
                      <a:r>
                        <a:rPr lang="en-US" altLang="ko-KR" sz="1200" kern="0" spc="100" baseline="0" dirty="0">
                          <a:effectLst/>
                        </a:rPr>
                        <a:t>, UPS) </a:t>
                      </a:r>
                      <a:r>
                        <a:rPr lang="ko-KR" altLang="en-US" sz="1200" kern="0" spc="100" baseline="0" dirty="0">
                          <a:effectLst/>
                        </a:rPr>
                        <a:t>여부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 err="1">
                          <a:effectLst/>
                        </a:rPr>
                        <a:t>정전시</a:t>
                      </a:r>
                      <a:r>
                        <a:rPr lang="ko-KR" altLang="en-US" sz="1200" kern="0" spc="100" baseline="0" dirty="0">
                          <a:effectLst/>
                        </a:rPr>
                        <a:t> 비상전원설비 연동상태 적정여부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비상발전기 축전지의 충전상태 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비상발전기 무보수용 축전지의 교체주기 상태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차단기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차단기의 적정성 및 유지관리 상태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30" dirty="0" smtClean="0">
                          <a:effectLst/>
                        </a:rPr>
                        <a:t>전기시설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전기시설관리의 적정성 여부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배선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보행로 전선 노출 여부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비닐코드선 사용여부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사용하지 않는 콘센트의 적절한 밀봉 여부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부하설비</a:t>
                      </a:r>
                      <a:endParaRPr lang="ko-KR" altLang="en-US" sz="1100" kern="0" spc="-2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전기기계기구 금속제 </a:t>
                      </a:r>
                      <a:r>
                        <a:rPr lang="ko-KR" altLang="en-US" sz="1200" kern="0" spc="0" dirty="0" err="1">
                          <a:effectLst/>
                        </a:rPr>
                        <a:t>외함</a:t>
                      </a:r>
                      <a:r>
                        <a:rPr lang="ko-KR" altLang="en-US" sz="1200" kern="0" spc="0" dirty="0">
                          <a:effectLst/>
                        </a:rPr>
                        <a:t> 접지 및 </a:t>
                      </a:r>
                      <a:r>
                        <a:rPr lang="ko-KR" altLang="en-US" sz="1200" kern="0" spc="0" dirty="0" err="1">
                          <a:effectLst/>
                        </a:rPr>
                        <a:t>접지용콘센트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사용여부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안전관리</a:t>
                      </a:r>
                      <a:endParaRPr lang="ko-KR" altLang="en-US" sz="1100" kern="0" spc="-2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508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effectLst/>
                        </a:rPr>
                        <a:t>자체시설점검 및 기록여부</a:t>
                      </a:r>
                      <a:r>
                        <a:rPr lang="en-US" altLang="ko-KR" sz="1200" kern="0" spc="-110" dirty="0">
                          <a:effectLst/>
                        </a:rPr>
                        <a:t>, </a:t>
                      </a:r>
                      <a:r>
                        <a:rPr lang="ko-KR" altLang="en-US" sz="1200" kern="0" spc="-110" dirty="0">
                          <a:effectLst/>
                        </a:rPr>
                        <a:t>안전장구 확보 및 관리상태 확인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85670"/>
              </p:ext>
            </p:extLst>
          </p:nvPr>
        </p:nvGraphicFramePr>
        <p:xfrm>
          <a:off x="234841" y="5217485"/>
          <a:ext cx="6408712" cy="34613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1602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6">
                  <a:txBody>
                    <a:bodyPr/>
                    <a:lstStyle/>
                    <a:p>
                      <a:pPr marL="0" marR="0" indent="-889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현장</a:t>
                      </a:r>
                      <a:endParaRPr lang="ko-KR" altLang="en-US" sz="1100" kern="0" spc="-200" baseline="0" dirty="0">
                        <a:effectLst/>
                      </a:endParaRPr>
                    </a:p>
                    <a:p>
                      <a:pPr marL="0" marR="0" indent="-889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안전관리</a:t>
                      </a:r>
                      <a:endParaRPr lang="ko-KR" altLang="en-US" sz="1100" kern="0" spc="-200" baseline="0" dirty="0">
                        <a:effectLst/>
                      </a:endParaRPr>
                    </a:p>
                    <a:p>
                      <a:pPr marL="0" marR="0" indent="-889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상태검사</a:t>
                      </a:r>
                      <a:endParaRPr lang="ko-KR" altLang="en-US" sz="1100" b="1" kern="0" spc="-2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가스누출 여부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비누방울 </a:t>
                      </a:r>
                      <a:r>
                        <a:rPr lang="ko-KR" altLang="en-US" sz="1200" kern="0" spc="0" dirty="0" err="1">
                          <a:effectLst/>
                        </a:rPr>
                        <a:t>시험법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가스누출 경보기 정상 작동여부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중간밸브와 자동차단장치 정상 작동여부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노출배관 및 부속물 유지관리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철거된 가스시설의 배관 또는 호스 끝 마감 처리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호스 </a:t>
                      </a:r>
                      <a:r>
                        <a:rPr lang="en-US" altLang="ko-KR" sz="1200" kern="0" spc="0" dirty="0">
                          <a:effectLst/>
                        </a:rPr>
                        <a:t>T </a:t>
                      </a:r>
                      <a:r>
                        <a:rPr lang="ko-KR" altLang="en-US" sz="1200" kern="0" spc="0" dirty="0">
                          <a:effectLst/>
                        </a:rPr>
                        <a:t>사용 여부 및 호스 </a:t>
                      </a:r>
                      <a:r>
                        <a:rPr lang="en-US" altLang="ko-KR" sz="1200" kern="0" spc="0" dirty="0">
                          <a:effectLst/>
                        </a:rPr>
                        <a:t>3m </a:t>
                      </a:r>
                      <a:r>
                        <a:rPr lang="ko-KR" altLang="en-US" sz="1200" kern="0" spc="0" dirty="0">
                          <a:effectLst/>
                        </a:rPr>
                        <a:t>이상 사용여부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4">
                  <a:txBody>
                    <a:bodyPr/>
                    <a:lstStyle/>
                    <a:p>
                      <a:pPr marL="0" marR="0" indent="-889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시설</a:t>
                      </a:r>
                      <a:endParaRPr lang="ko-KR" altLang="en-US" sz="1100" kern="0" spc="-200" baseline="0" dirty="0">
                        <a:effectLst/>
                      </a:endParaRPr>
                    </a:p>
                    <a:p>
                      <a:pPr marL="0" marR="0" indent="-889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유지관리</a:t>
                      </a:r>
                      <a:endParaRPr lang="ko-KR" altLang="en-US" sz="1100" kern="0" spc="-200" baseline="0" dirty="0">
                        <a:effectLst/>
                      </a:endParaRPr>
                    </a:p>
                    <a:p>
                      <a:pPr marL="0" marR="0" indent="-889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상태검사</a:t>
                      </a:r>
                      <a:endParaRPr lang="ko-KR" altLang="en-US" sz="1100" b="1" kern="0" spc="-2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 dirty="0">
                          <a:effectLst/>
                        </a:rPr>
                        <a:t>저장용기 보관실 설치여부 및 위험물표시</a:t>
                      </a:r>
                      <a:r>
                        <a:rPr lang="en-US" altLang="ko-KR" sz="1200" kern="0" spc="-10" dirty="0">
                          <a:effectLst/>
                        </a:rPr>
                        <a:t>(100kg </a:t>
                      </a:r>
                      <a:r>
                        <a:rPr lang="ko-KR" altLang="en-US" sz="1200" kern="0" spc="-10" dirty="0">
                          <a:effectLst/>
                        </a:rPr>
                        <a:t>이하는 차양조치</a:t>
                      </a:r>
                      <a:r>
                        <a:rPr lang="en-US" altLang="ko-KR" sz="1200" kern="0" spc="-1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보일러실에 보일러 이외의 </a:t>
                      </a:r>
                      <a:r>
                        <a:rPr lang="ko-KR" altLang="en-US" sz="1200" kern="0" spc="0" dirty="0" err="1">
                          <a:effectLst/>
                        </a:rPr>
                        <a:t>적치물</a:t>
                      </a:r>
                      <a:r>
                        <a:rPr lang="ko-KR" altLang="en-US" sz="1200" kern="0" spc="0" dirty="0">
                          <a:effectLst/>
                        </a:rPr>
                        <a:t> 보관여부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가스보일러가 전용 보일러실에 설치 되었는지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가스저장탱크 안전거리 유지여부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화기와의 거리 유지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8" name="슬라이드 번호 개체 틀 4"/>
          <p:cNvSpPr txBox="1">
            <a:spLocks/>
          </p:cNvSpPr>
          <p:nvPr/>
        </p:nvSpPr>
        <p:spPr>
          <a:xfrm>
            <a:off x="2088000" y="865717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5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328" y="467547"/>
            <a:ext cx="66551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○ 엘리베이터</a:t>
            </a:r>
            <a:endParaRPr lang="en-US" altLang="ko-KR" sz="8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33890" y="2316320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옹 벽</a:t>
            </a:r>
            <a:endParaRPr lang="en-US" altLang="ko-KR" sz="8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85095"/>
              </p:ext>
            </p:extLst>
          </p:nvPr>
        </p:nvGraphicFramePr>
        <p:xfrm>
          <a:off x="224643" y="958714"/>
          <a:ext cx="6408712" cy="11574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엘리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베이터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비상호출버튼 및 인터폰의 이상 유무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09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출입문 안전장치 이상유무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0" baseline="0" dirty="0">
                          <a:effectLst/>
                        </a:rPr>
                        <a:t>버튼 및 층수표시기 작동상태 이상유무</a:t>
                      </a:r>
                      <a:endParaRPr lang="ko-KR" altLang="en-US" sz="1100" kern="0" spc="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74647"/>
              </p:ext>
            </p:extLst>
          </p:nvPr>
        </p:nvGraphicFramePr>
        <p:xfrm>
          <a:off x="224643" y="2723107"/>
          <a:ext cx="6408712" cy="59786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63079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콘크리트</a:t>
                      </a:r>
                      <a:endParaRPr lang="ko-KR" altLang="en-US" sz="1100" kern="0" spc="-200" baseline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0" baseline="0" dirty="0">
                          <a:effectLst/>
                        </a:rPr>
                        <a:t>옹벽</a:t>
                      </a:r>
                      <a:endParaRPr lang="ko-KR" altLang="en-US" sz="1100" kern="0" spc="-2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콘크리트의 파손 및 손상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균열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배수공의 물 흐름 및 막힌 정도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밑 부분의 흙이 빗물 등에 의해 씻겨 파진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68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옹벽에서의 누수 여부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75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옹벽의 일부분이 내려 앉아 움푹해진 부위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669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옹벽의 일부분이 밀려서 앞으로 튀어나온 현상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보강토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옹벽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앞면의 </a:t>
                      </a:r>
                      <a:r>
                        <a:rPr lang="ko-KR" altLang="en-US" sz="1200" kern="0" spc="0" dirty="0" smtClean="0">
                          <a:effectLst/>
                        </a:rPr>
                        <a:t>파손</a:t>
                      </a:r>
                      <a:r>
                        <a:rPr lang="en-US" altLang="ko-KR" sz="1200" kern="0" spc="0" dirty="0" smtClean="0">
                          <a:effectLst/>
                        </a:rPr>
                        <a:t>,</a:t>
                      </a:r>
                      <a:r>
                        <a:rPr lang="en-US" altLang="ko-KR" sz="1200" kern="0" spc="0" baseline="0" dirty="0" smtClean="0">
                          <a:effectLst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손상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smtClean="0">
                          <a:effectLst/>
                        </a:rPr>
                        <a:t>균열 및 배부름 현상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앞면 및 보강토의 유실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밑 부분의 흙이 빗물 등에 의해 씻겨 파진 상태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옹벽의 일부분이 내려 앉아 움푹해진 부위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옹벽의 일부분이 밀려서 앞으로 튀어나온 현상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석축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전면의 </a:t>
                      </a:r>
                      <a:r>
                        <a:rPr lang="ko-KR" altLang="en-US" sz="1200" kern="0" spc="0" dirty="0" smtClean="0">
                          <a:effectLst/>
                        </a:rPr>
                        <a:t>파손</a:t>
                      </a:r>
                      <a:r>
                        <a:rPr lang="en-US" altLang="ko-KR" sz="1200" kern="0" spc="0" dirty="0" smtClean="0">
                          <a:effectLst/>
                        </a:rPr>
                        <a:t>,</a:t>
                      </a:r>
                      <a:r>
                        <a:rPr lang="en-US" altLang="ko-KR" sz="1200" kern="0" spc="0" baseline="0" dirty="0" smtClean="0">
                          <a:effectLst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손상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균열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이격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여부 및 후면 토사의 유실상태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배수공의 </a:t>
                      </a:r>
                      <a:r>
                        <a:rPr lang="ko-KR" altLang="en-US" sz="1200" kern="0" spc="0" dirty="0" err="1">
                          <a:effectLst/>
                        </a:rPr>
                        <a:t>물흐름</a:t>
                      </a:r>
                      <a:r>
                        <a:rPr lang="ko-KR" altLang="en-US" sz="1200" kern="0" spc="0" dirty="0">
                          <a:effectLst/>
                        </a:rPr>
                        <a:t> 및 막힌 정도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석축</a:t>
                      </a:r>
                      <a:r>
                        <a:rPr lang="ko-KR" altLang="en-US" sz="1200" kern="0" spc="0" dirty="0">
                          <a:effectLst/>
                        </a:rPr>
                        <a:t> 밑 부분의 흙이 빗물 등에 의해 씻겨 파진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>
                          <a:effectLst/>
                        </a:rPr>
                        <a:t>석축의</a:t>
                      </a:r>
                      <a:r>
                        <a:rPr lang="ko-KR" altLang="en-US" sz="1200" kern="0" spc="-50" dirty="0">
                          <a:effectLst/>
                        </a:rPr>
                        <a:t> 일부분이 내려 앉아 움푹해진 부위가 발생한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err="1">
                          <a:effectLst/>
                        </a:rPr>
                        <a:t>석축의</a:t>
                      </a:r>
                      <a:r>
                        <a:rPr lang="ko-KR" altLang="en-US" sz="1200" kern="0" spc="-90" dirty="0">
                          <a:effectLst/>
                        </a:rPr>
                        <a:t> 일부분이 밀려서 앞으로 튀어나온 현상의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개비온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옹벽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밑 부분의 흙이 빗물 등에 의해 씻겨 파진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채움재의</a:t>
                      </a:r>
                      <a:r>
                        <a:rPr lang="ko-KR" altLang="en-US" sz="1200" kern="0" spc="0" dirty="0">
                          <a:effectLst/>
                        </a:rPr>
                        <a:t> 유실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여부 및 와이어 </a:t>
                      </a:r>
                      <a:r>
                        <a:rPr lang="ko-KR" altLang="en-US" sz="1200" kern="0" spc="0" dirty="0" err="1" smtClean="0">
                          <a:effectLst/>
                        </a:rPr>
                        <a:t>매쉬의</a:t>
                      </a:r>
                      <a:r>
                        <a:rPr lang="ko-KR" altLang="en-US" sz="1200" kern="0" spc="0" dirty="0" smtClean="0">
                          <a:effectLst/>
                        </a:rPr>
                        <a:t> 파손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>
                          <a:effectLst/>
                        </a:rPr>
                        <a:t>옹벽의 일부분이 내려 앉아 움푹해진 부위가 발생한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옹벽의 일부분이 밀려서 앞으로 튀어나온 현상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8" name="슬라이드 번호 개체 틀 4"/>
          <p:cNvSpPr txBox="1">
            <a:spLocks/>
          </p:cNvSpPr>
          <p:nvPr/>
        </p:nvSpPr>
        <p:spPr>
          <a:xfrm>
            <a:off x="2088000" y="865717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86247" y="1018480"/>
            <a:ext cx="5900470" cy="601539"/>
            <a:chOff x="192017" y="3898454"/>
            <a:chExt cx="5900470" cy="601537"/>
          </a:xfrm>
          <a:effectLst/>
        </p:grpSpPr>
        <p:pic>
          <p:nvPicPr>
            <p:cNvPr id="6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/>
                <a:t>Ⅱ</a:t>
              </a:r>
              <a:r>
                <a:rPr lang="en-US" altLang="ko-KR" sz="2600" b="1" dirty="0" smtClean="0">
                  <a:effectLst/>
                </a:rPr>
                <a:t>. </a:t>
              </a:r>
              <a:r>
                <a:rPr lang="ko-KR" altLang="en-US" sz="2600" b="1" dirty="0" smtClean="0">
                  <a:effectLst/>
                </a:rPr>
                <a:t>계절별 대비･</a:t>
              </a:r>
              <a:r>
                <a:rPr lang="ko-KR" altLang="en-US" sz="2600" b="1" dirty="0">
                  <a:effectLst/>
                </a:rPr>
                <a:t>점검 사항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07018" y="1691684"/>
            <a:ext cx="5705122" cy="576064"/>
            <a:chOff x="179185" y="1907705"/>
            <a:chExt cx="5705122" cy="576064"/>
          </a:xfrm>
        </p:grpSpPr>
        <p:pic>
          <p:nvPicPr>
            <p:cNvPr id="9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타원 9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err="1" smtClean="0"/>
                <a:t>한파ㆍ대설</a:t>
              </a:r>
              <a:endParaRPr lang="ko-KR" altLang="en-US" sz="2000" dirty="0"/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60467"/>
              </p:ext>
            </p:extLst>
          </p:nvPr>
        </p:nvGraphicFramePr>
        <p:xfrm>
          <a:off x="207018" y="2287178"/>
          <a:ext cx="6408712" cy="37909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12458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56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제설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출입구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지붕 및 옥상 위의 눈은 치우고 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단지 내 도로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인도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주차장의 눈은 치우고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단지 주변 빙판길에는 </a:t>
                      </a:r>
                      <a:r>
                        <a:rPr lang="ko-KR" altLang="en-US" sz="1200" kern="0" spc="-70" dirty="0" err="1">
                          <a:effectLst/>
                        </a:rPr>
                        <a:t>염화칼슘이나</a:t>
                      </a:r>
                      <a:r>
                        <a:rPr lang="ko-KR" altLang="en-US" sz="1200" kern="0" spc="-70" dirty="0">
                          <a:effectLst/>
                        </a:rPr>
                        <a:t> 모래 등을 뿌렸는가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옥상이나 외벽 처마의 고드름은 제거하고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조경수가 부러지거나 넘어지지 않도록 쌓인 눈을 치우고</a:t>
                      </a:r>
                      <a:r>
                        <a:rPr lang="ko-KR" altLang="en-US" sz="1200" kern="0" spc="0" dirty="0">
                          <a:effectLst/>
                        </a:rPr>
                        <a:t>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수도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10050" algn="l"/>
                        </a:tabLst>
                      </a:pPr>
                      <a:r>
                        <a:rPr lang="ko-KR" altLang="en-US" sz="1200" kern="0" spc="0" dirty="0">
                          <a:effectLst/>
                        </a:rPr>
                        <a:t>수도계량기 보호함 내부는 헌 옷으로 채우고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외부는 </a:t>
                      </a:r>
                      <a:r>
                        <a:rPr lang="ko-KR" altLang="en-US" sz="1200" kern="0" spc="-20" dirty="0">
                          <a:effectLst/>
                        </a:rPr>
                        <a:t>테이프로 </a:t>
                      </a:r>
                      <a:endParaRPr lang="en-US" altLang="ko-KR" sz="1200" kern="0" spc="-2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10050" algn="l"/>
                        </a:tabLst>
                      </a:pPr>
                      <a:r>
                        <a:rPr lang="ko-KR" altLang="en-US" sz="1200" kern="0" spc="-20" dirty="0" smtClean="0">
                          <a:effectLst/>
                        </a:rPr>
                        <a:t>밀폐시켜 </a:t>
                      </a:r>
                      <a:r>
                        <a:rPr lang="ko-KR" altLang="en-US" sz="1200" kern="0" spc="-20" dirty="0">
                          <a:effectLst/>
                        </a:rPr>
                        <a:t>찬 공기가 스며들지 않도록 했는가</a:t>
                      </a:r>
                      <a:r>
                        <a:rPr lang="en-US" altLang="ko-KR" sz="1200" kern="0" spc="-2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7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effectLst/>
                        </a:rPr>
                        <a:t>공용시설에 노출된 수도관은 보온재로 감싸 놓았는가</a:t>
                      </a:r>
                      <a:r>
                        <a:rPr lang="en-US" altLang="ko-KR" sz="1200" kern="0" spc="-11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수도관이 얼었을 때는 헤어드라이어나 미지근한 물로 서서히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녹이고 </a:t>
                      </a:r>
                      <a:r>
                        <a:rPr lang="ko-KR" altLang="en-US" sz="1200" kern="0" spc="0" dirty="0">
                          <a:effectLst/>
                        </a:rPr>
                        <a:t>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보일러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보일러 밑의 노출된 배관은 헌 옷 등으로 감싸서 보온해</a:t>
                      </a:r>
                      <a:r>
                        <a:rPr lang="ko-KR" altLang="en-US" sz="1200" kern="0" spc="0" dirty="0">
                          <a:effectLst/>
                        </a:rPr>
                        <a:t> 놓았는가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야간에는 온수를 약하게 틀어 동파를 방지하고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 err="1">
                          <a:effectLst/>
                        </a:rPr>
                        <a:t>보일러관이</a:t>
                      </a:r>
                      <a:r>
                        <a:rPr lang="ko-KR" altLang="en-US" sz="1200" kern="0" spc="-60" dirty="0">
                          <a:effectLst/>
                        </a:rPr>
                        <a:t> 얼었을 때는 헤어드라이어나 미지근한 물로 서서히 </a:t>
                      </a:r>
                      <a:endParaRPr lang="en-US" altLang="ko-KR" sz="1200" kern="0" spc="-6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 smtClean="0">
                          <a:effectLst/>
                        </a:rPr>
                        <a:t>녹이고 </a:t>
                      </a:r>
                      <a:r>
                        <a:rPr lang="ko-KR" altLang="en-US" sz="1200" kern="0" spc="-60" dirty="0">
                          <a:effectLst/>
                        </a:rPr>
                        <a:t>있는가</a:t>
                      </a:r>
                      <a:r>
                        <a:rPr lang="en-US" altLang="ko-KR" sz="1200" kern="0" spc="-6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218079" y="6342857"/>
            <a:ext cx="5705122" cy="576064"/>
            <a:chOff x="179185" y="1907705"/>
            <a:chExt cx="5705122" cy="576064"/>
          </a:xfrm>
        </p:grpSpPr>
        <p:pic>
          <p:nvPicPr>
            <p:cNvPr id="14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타원 14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해빙기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57844"/>
              </p:ext>
            </p:extLst>
          </p:nvPr>
        </p:nvGraphicFramePr>
        <p:xfrm>
          <a:off x="179185" y="6953245"/>
          <a:ext cx="6408712" cy="16504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6702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0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단지 내 축대나 옹벽에 균열이나 기울어짐은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30" baseline="0" dirty="0">
                          <a:effectLst/>
                        </a:rPr>
                        <a:t>옹벽이 내려 앉아 움푹해지거나 밀려서 앞으로 튀어나와 있지는 않는가</a:t>
                      </a:r>
                      <a:r>
                        <a:rPr lang="en-US" altLang="ko-KR" sz="1200" kern="0" spc="-130" baseline="0" dirty="0">
                          <a:effectLst/>
                        </a:rPr>
                        <a:t>?</a:t>
                      </a:r>
                      <a:endParaRPr lang="ko-KR" altLang="en-US" sz="1100" kern="0" spc="-13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</a:t>
                      </a:r>
                      <a:r>
                        <a:rPr lang="ko-KR" altLang="en-US" sz="1200" kern="0" spc="0" dirty="0" err="1">
                          <a:effectLst/>
                        </a:rPr>
                        <a:t>보강토에</a:t>
                      </a:r>
                      <a:r>
                        <a:rPr lang="ko-KR" altLang="en-US" sz="1200" kern="0" spc="0" dirty="0">
                          <a:effectLst/>
                        </a:rPr>
                        <a:t> 유실은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눈이 녹으면서 옹벽 밑부분의 흙이 씻겨 내려가지는 않았는가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7" name="슬라이드 번호 개체 틀 4"/>
          <p:cNvSpPr txBox="1">
            <a:spLocks/>
          </p:cNvSpPr>
          <p:nvPr/>
        </p:nvSpPr>
        <p:spPr>
          <a:xfrm>
            <a:off x="2088000" y="865716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90288"/>
              </p:ext>
            </p:extLst>
          </p:nvPr>
        </p:nvGraphicFramePr>
        <p:xfrm>
          <a:off x="224643" y="1259634"/>
          <a:ext cx="6408712" cy="33009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8803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배수공에 막혀 있는 곳은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단지 내 배수로에 막혀 있는 곳은 없는가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언덕 위에서 바위나 토사가 흘러내릴 위험은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주변의 대형빌딩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노후건축물 등이 균열이나 지반침하로</a:t>
                      </a:r>
                      <a:r>
                        <a:rPr lang="ko-KR" altLang="en-US" sz="1200" kern="0" spc="0" dirty="0">
                          <a:effectLst/>
                        </a:rPr>
                        <a:t> 기울어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있지 </a:t>
                      </a:r>
                      <a:r>
                        <a:rPr lang="ko-KR" altLang="en-US" sz="1200" kern="0" spc="0" dirty="0">
                          <a:effectLst/>
                        </a:rPr>
                        <a:t>않은가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20" dirty="0">
                          <a:effectLst/>
                        </a:rPr>
                        <a:t>주변의 지하굴착 공사장에 추락방지 표지판이나 안전</a:t>
                      </a:r>
                      <a:r>
                        <a:rPr lang="ko-KR" altLang="en-US" sz="1200" kern="0" spc="30" dirty="0">
                          <a:effectLst/>
                        </a:rPr>
                        <a:t>펜스가 잘 설치되어 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전기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10050" algn="l"/>
                        </a:tabLst>
                      </a:pPr>
                      <a:r>
                        <a:rPr lang="ko-KR" altLang="en-US" sz="1200" kern="0" spc="-50" dirty="0">
                          <a:effectLst/>
                        </a:rPr>
                        <a:t>겨우내 언 절연체</a:t>
                      </a:r>
                      <a:r>
                        <a:rPr lang="en-US" altLang="ko-KR" sz="1200" kern="0" spc="-50" dirty="0">
                          <a:effectLst/>
                        </a:rPr>
                        <a:t>(</a:t>
                      </a:r>
                      <a:r>
                        <a:rPr lang="ko-KR" altLang="en-US" sz="1200" kern="0" spc="-50" dirty="0">
                          <a:effectLst/>
                        </a:rPr>
                        <a:t>애자 등</a:t>
                      </a:r>
                      <a:r>
                        <a:rPr lang="en-US" altLang="ko-KR" sz="1200" kern="0" spc="-50" dirty="0">
                          <a:effectLst/>
                        </a:rPr>
                        <a:t>)</a:t>
                      </a:r>
                      <a:r>
                        <a:rPr lang="ko-KR" altLang="en-US" sz="1200" kern="0" spc="-50" dirty="0">
                          <a:effectLst/>
                        </a:rPr>
                        <a:t>가 녹으며 파손되지 않았는가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effectLst/>
                        </a:rPr>
                        <a:t>전선 연결 부위의 절연 테이프에 손상은 없는가</a:t>
                      </a:r>
                      <a:r>
                        <a:rPr lang="en-US" altLang="ko-KR" sz="1200" kern="0" spc="-11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겨우내 사용한 전열기 접속부가 헐거워져 접촉 불량이 일어나지는 </a:t>
                      </a:r>
                      <a:endParaRPr lang="en-US" altLang="ko-KR" sz="1200" kern="0" spc="-100" baseline="0" dirty="0" smtClean="0">
                        <a:effectLst/>
                      </a:endParaRPr>
                    </a:p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않는가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23191" y="4794139"/>
            <a:ext cx="5705122" cy="576064"/>
            <a:chOff x="179185" y="1907705"/>
            <a:chExt cx="5705122" cy="576064"/>
          </a:xfrm>
        </p:grpSpPr>
        <p:pic>
          <p:nvPicPr>
            <p:cNvPr id="11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타원 11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호 우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4070"/>
              </p:ext>
            </p:extLst>
          </p:nvPr>
        </p:nvGraphicFramePr>
        <p:xfrm>
          <a:off x="223191" y="5436096"/>
          <a:ext cx="6408712" cy="285521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31470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7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err="1">
                          <a:effectLst/>
                        </a:rPr>
                        <a:t>단지내</a:t>
                      </a:r>
                      <a:r>
                        <a:rPr lang="ko-KR" altLang="en-US" sz="1200" kern="0" spc="-90" dirty="0">
                          <a:effectLst/>
                        </a:rPr>
                        <a:t> 하수구와 배수구에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err="1">
                          <a:effectLst/>
                        </a:rPr>
                        <a:t>단지내</a:t>
                      </a:r>
                      <a:r>
                        <a:rPr lang="ko-KR" altLang="en-US" sz="1200" kern="0" spc="-90" dirty="0">
                          <a:effectLst/>
                        </a:rPr>
                        <a:t> 축대나 옹벽에 균열이나 기울어짐은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옹벽 배수공에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침수나 산사태 위험지역은 대피장소와 비상연락방법을 알아봐 </a:t>
                      </a:r>
                      <a:endParaRPr lang="en-US" altLang="ko-KR" sz="1200" kern="0" spc="-5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smtClean="0">
                          <a:effectLst/>
                        </a:rPr>
                        <a:t>두었는가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침수예상지역은 물을 막기 위한 모래주머니 등을 준비해 두었는가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물에 떠내려갈 위험이 있는 물건은 안전한 장소에 옮겨</a:t>
                      </a:r>
                      <a:r>
                        <a:rPr lang="ko-KR" altLang="en-US" sz="1200" kern="0" spc="0" dirty="0">
                          <a:effectLst/>
                        </a:rPr>
                        <a:t>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지하실 침수방지를 위한 대책은 마련해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4" name="슬라이드 번호 개체 틀 4"/>
          <p:cNvSpPr txBox="1">
            <a:spLocks/>
          </p:cNvSpPr>
          <p:nvPr/>
        </p:nvSpPr>
        <p:spPr>
          <a:xfrm>
            <a:off x="2088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86248" y="121407"/>
            <a:ext cx="391881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 사 장</a:t>
            </a:r>
            <a:endParaRPr lang="ko-KR" altLang="en-US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328" y="964274"/>
            <a:ext cx="5900470" cy="601539"/>
            <a:chOff x="192017" y="3898454"/>
            <a:chExt cx="5900470" cy="601537"/>
          </a:xfrm>
          <a:effectLst/>
        </p:grpSpPr>
        <p:pic>
          <p:nvPicPr>
            <p:cNvPr id="7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>
                  <a:effectLst/>
                </a:rPr>
                <a:t>Ⅰ. </a:t>
              </a:r>
              <a:r>
                <a:rPr lang="ko-KR" altLang="en-US" sz="2600" b="1" dirty="0">
                  <a:effectLst/>
                </a:rPr>
                <a:t>안전점검의 날 </a:t>
              </a:r>
              <a:r>
                <a:rPr lang="ko-KR" altLang="en-US" sz="2600" b="1" dirty="0" smtClean="0">
                  <a:effectLst/>
                </a:rPr>
                <a:t>점검 </a:t>
              </a:r>
              <a:r>
                <a:rPr lang="ko-KR" altLang="en-US" sz="2600" b="1" dirty="0">
                  <a:effectLst/>
                </a:rPr>
                <a:t>사항</a:t>
              </a: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86250" y="1691680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공사장 일</a:t>
            </a:r>
            <a:r>
              <a:rPr lang="ko-KR" altLang="en-US" b="1" dirty="0"/>
              <a:t>반</a:t>
            </a:r>
            <a:endParaRPr lang="en-US" altLang="ko-KR" sz="8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26024"/>
              </p:ext>
            </p:extLst>
          </p:nvPr>
        </p:nvGraphicFramePr>
        <p:xfrm>
          <a:off x="182268" y="2123728"/>
          <a:ext cx="6408712" cy="65516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166114">
                <a:tc rowSpan="2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복장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규정된 복장을 단정하게 착용하고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규정된 보호구 착용상태는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4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작업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환경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작업장 정리정돈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청소상태는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작업장 조명상태는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바닥에 걸려 넘어질 자재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공구 등의 문건이 방치되어 있지 않은가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전원 스위치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소화기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소화설비 및 비상구는 언제든지 사용할 수 있도록 정리되어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사다리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사다리의 균열이나 부식의 유무를 점검하였는가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60" dirty="0">
                          <a:effectLst/>
                        </a:rPr>
                        <a:t>사다리의 폭은 </a:t>
                      </a:r>
                      <a:r>
                        <a:rPr lang="en-US" altLang="ko-KR" sz="1200" kern="0" spc="-160" dirty="0">
                          <a:effectLst/>
                        </a:rPr>
                        <a:t>30cm </a:t>
                      </a:r>
                      <a:r>
                        <a:rPr lang="ko-KR" altLang="en-US" sz="1200" kern="0" spc="-160" dirty="0">
                          <a:effectLst/>
                        </a:rPr>
                        <a:t>이상</a:t>
                      </a:r>
                      <a:r>
                        <a:rPr lang="en-US" altLang="ko-KR" sz="1200" kern="0" spc="-160" dirty="0">
                          <a:effectLst/>
                        </a:rPr>
                        <a:t>, </a:t>
                      </a:r>
                      <a:r>
                        <a:rPr lang="ko-KR" altLang="en-US" sz="1200" kern="0" spc="-160" dirty="0">
                          <a:effectLst/>
                        </a:rPr>
                        <a:t>발 받침대 간의 간격은 </a:t>
                      </a:r>
                      <a:r>
                        <a:rPr lang="en-US" altLang="ko-KR" sz="1200" kern="0" spc="-160" dirty="0">
                          <a:effectLst/>
                        </a:rPr>
                        <a:t>25~35cm</a:t>
                      </a:r>
                      <a:r>
                        <a:rPr lang="ko-KR" altLang="en-US" sz="1200" kern="0" spc="-160" dirty="0">
                          <a:effectLst/>
                        </a:rPr>
                        <a:t>인가</a:t>
                      </a:r>
                      <a:r>
                        <a:rPr lang="en-US" altLang="ko-KR" sz="1200" kern="0" spc="-16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사다리 기둥은 상부지점으로부터 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60cm 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이상 연장하여 설치하고 있는가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사다리 주변에는 작업자의 행동에 방해가 될 수 있는 장애물이 없는가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50" baseline="0" dirty="0">
                          <a:effectLst/>
                        </a:rPr>
                        <a:t>사다리의 쓰러짐 방지를 위해 최소 </a:t>
                      </a:r>
                      <a:r>
                        <a:rPr lang="en-US" altLang="ko-KR" sz="1200" kern="0" spc="-150" baseline="0" dirty="0">
                          <a:effectLst/>
                        </a:rPr>
                        <a:t>4</a:t>
                      </a:r>
                      <a:r>
                        <a:rPr lang="ko-KR" altLang="en-US" sz="1200" kern="0" spc="-150" baseline="0" dirty="0">
                          <a:effectLst/>
                        </a:rPr>
                        <a:t>개 이상의 </a:t>
                      </a:r>
                      <a:r>
                        <a:rPr lang="ko-KR" altLang="en-US" sz="1200" kern="0" spc="-150" baseline="0" dirty="0" err="1">
                          <a:effectLst/>
                        </a:rPr>
                        <a:t>고정점으로</a:t>
                      </a:r>
                      <a:r>
                        <a:rPr lang="ko-KR" altLang="en-US" sz="1200" kern="0" spc="-150" baseline="0" dirty="0">
                          <a:effectLst/>
                        </a:rPr>
                        <a:t> 지지되어 있는가</a:t>
                      </a:r>
                      <a:r>
                        <a:rPr lang="en-US" altLang="ko-KR" sz="1200" kern="0" spc="-150" baseline="0" dirty="0">
                          <a:effectLst/>
                        </a:rPr>
                        <a:t>?</a:t>
                      </a:r>
                      <a:endParaRPr lang="ko-KR" altLang="en-US" sz="1100" kern="0" spc="-15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안전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난간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상부난간･중간난간･</a:t>
                      </a:r>
                      <a:r>
                        <a:rPr lang="ko-KR" altLang="en-US" sz="1200" kern="0" spc="-90" dirty="0" err="1">
                          <a:effectLst/>
                        </a:rPr>
                        <a:t>발끝막이판</a:t>
                      </a:r>
                      <a:r>
                        <a:rPr lang="ko-KR" altLang="en-US" sz="1200" kern="0" spc="-90" dirty="0">
                          <a:effectLst/>
                        </a:rPr>
                        <a:t> 및 난간기둥으로 구성되어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19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50" dirty="0">
                          <a:effectLst/>
                        </a:rPr>
                        <a:t>상부난간은 </a:t>
                      </a:r>
                      <a:r>
                        <a:rPr lang="ko-KR" altLang="en-US" sz="1200" kern="0" spc="-150" dirty="0" err="1">
                          <a:effectLst/>
                        </a:rPr>
                        <a:t>바닥면으로부터</a:t>
                      </a:r>
                      <a:r>
                        <a:rPr lang="ko-KR" altLang="en-US" sz="1200" kern="0" spc="-150" dirty="0">
                          <a:effectLst/>
                        </a:rPr>
                        <a:t> </a:t>
                      </a:r>
                      <a:r>
                        <a:rPr lang="en-US" altLang="ko-KR" sz="1200" kern="0" spc="-150" dirty="0">
                          <a:effectLst/>
                        </a:rPr>
                        <a:t>90~120cm </a:t>
                      </a:r>
                      <a:r>
                        <a:rPr lang="ko-KR" altLang="en-US" sz="1200" kern="0" spc="-150" dirty="0">
                          <a:effectLst/>
                        </a:rPr>
                        <a:t>높이에 설치되어 있는가</a:t>
                      </a:r>
                      <a:r>
                        <a:rPr lang="en-US" altLang="ko-KR" sz="1200" kern="0" spc="-1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err="1">
                          <a:effectLst/>
                        </a:rPr>
                        <a:t>발끝막이</a:t>
                      </a:r>
                      <a:r>
                        <a:rPr lang="ko-KR" altLang="en-US" sz="1200" kern="0" spc="-90" dirty="0">
                          <a:effectLst/>
                        </a:rPr>
                        <a:t> 판은 </a:t>
                      </a:r>
                      <a:r>
                        <a:rPr lang="ko-KR" altLang="en-US" sz="1200" kern="0" spc="-90" dirty="0" err="1">
                          <a:effectLst/>
                        </a:rPr>
                        <a:t>바닥면으로부터</a:t>
                      </a:r>
                      <a:r>
                        <a:rPr lang="ko-KR" altLang="en-US" sz="1200" kern="0" spc="-90" dirty="0">
                          <a:effectLst/>
                        </a:rPr>
                        <a:t> </a:t>
                      </a:r>
                      <a:r>
                        <a:rPr lang="en-US" altLang="ko-KR" sz="1200" kern="0" spc="-90" dirty="0">
                          <a:effectLst/>
                        </a:rPr>
                        <a:t>10cm </a:t>
                      </a:r>
                      <a:r>
                        <a:rPr lang="ko-KR" altLang="en-US" sz="1200" kern="0" spc="-90" dirty="0">
                          <a:effectLst/>
                        </a:rPr>
                        <a:t>이상 높이를 유지하고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난간은 지름 </a:t>
                      </a:r>
                      <a:r>
                        <a:rPr lang="en-US" altLang="ko-KR" sz="1200" kern="0" spc="-50" dirty="0">
                          <a:effectLst/>
                        </a:rPr>
                        <a:t>2.7cm </a:t>
                      </a:r>
                      <a:r>
                        <a:rPr lang="ko-KR" altLang="en-US" sz="1200" kern="0" spc="-50" dirty="0">
                          <a:effectLst/>
                        </a:rPr>
                        <a:t>이상의 금속제 파이프나 그 이상의 강도를 가진 재료를 사용하고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안전난간은 </a:t>
                      </a:r>
                      <a:r>
                        <a:rPr lang="en-US" altLang="ko-KR" sz="1200" kern="0" spc="-50" dirty="0">
                          <a:effectLst/>
                        </a:rPr>
                        <a:t>100kg </a:t>
                      </a:r>
                      <a:r>
                        <a:rPr lang="ko-KR" altLang="en-US" sz="1200" kern="0" spc="-50" dirty="0">
                          <a:effectLst/>
                        </a:rPr>
                        <a:t>이상의 하중을 견딜 수 있는 튼튼한 구조로 설치하는가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30" dirty="0">
                          <a:effectLst/>
                        </a:rPr>
                        <a:t>물체가 떨어지거나 날아오는 위험을 방지하기 위하여 </a:t>
                      </a:r>
                      <a:r>
                        <a:rPr lang="ko-KR" altLang="en-US" sz="1200" kern="0" spc="-30" dirty="0" err="1">
                          <a:effectLst/>
                        </a:rPr>
                        <a:t>안전망이</a:t>
                      </a:r>
                      <a:r>
                        <a:rPr lang="ko-KR" altLang="en-US" sz="1200" kern="0" spc="-30" dirty="0">
                          <a:effectLst/>
                        </a:rPr>
                        <a:t> </a:t>
                      </a:r>
                      <a:endParaRPr lang="en-US" altLang="ko-KR" sz="1200" kern="0" spc="-3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30" dirty="0" smtClean="0">
                          <a:effectLst/>
                        </a:rPr>
                        <a:t>설치되어 </a:t>
                      </a:r>
                      <a:r>
                        <a:rPr lang="ko-KR" altLang="en-US" sz="1200" kern="0" spc="-30" dirty="0">
                          <a:effectLst/>
                        </a:rPr>
                        <a:t>있는가</a:t>
                      </a:r>
                      <a:r>
                        <a:rPr lang="en-US" altLang="ko-KR" sz="1200" kern="0" spc="-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작업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통로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작업장 내 안전통로는 설치되어 있으며 통로의 주요 부분에 표시가 </a:t>
                      </a:r>
                      <a:endParaRPr lang="en-US" altLang="ko-KR" sz="1200" kern="0" spc="-90" dirty="0" smtClean="0">
                        <a:effectLst/>
                      </a:endParaRPr>
                    </a:p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smtClean="0">
                          <a:effectLst/>
                        </a:rPr>
                        <a:t>되어 </a:t>
                      </a:r>
                      <a:r>
                        <a:rPr lang="ko-KR" altLang="en-US" sz="1200" kern="0" spc="-90" dirty="0">
                          <a:effectLst/>
                        </a:rPr>
                        <a:t>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맨홀 등 </a:t>
                      </a:r>
                      <a:r>
                        <a:rPr lang="ko-KR" altLang="en-US" sz="1200" kern="0" spc="-100" baseline="0" dirty="0" err="1">
                          <a:effectLst/>
                        </a:rPr>
                        <a:t>개구부는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 덮개가 설치되어 있고 떨어짐 방지조치가 되어 있는가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70" dirty="0">
                          <a:effectLst/>
                        </a:rPr>
                        <a:t>부딪힘이 우려되는 부분에 부딪힘 방지 표지가 부착되어 있는가</a:t>
                      </a:r>
                      <a:r>
                        <a:rPr lang="en-US" altLang="ko-KR" sz="1200" kern="0" spc="-1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650496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7197" y="683568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작업장비</a:t>
            </a:r>
            <a:endParaRPr lang="en-US" altLang="ko-KR" sz="8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87600"/>
              </p:ext>
            </p:extLst>
          </p:nvPr>
        </p:nvGraphicFramePr>
        <p:xfrm>
          <a:off x="200400" y="1079011"/>
          <a:ext cx="6408712" cy="76861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크레인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80" baseline="0" dirty="0">
                          <a:effectLst/>
                        </a:rPr>
                        <a:t>최초 안전검사</a:t>
                      </a:r>
                      <a:r>
                        <a:rPr lang="en-US" altLang="ko-KR" sz="1200" kern="0" spc="-180" baseline="0" dirty="0">
                          <a:effectLst/>
                        </a:rPr>
                        <a:t>(</a:t>
                      </a:r>
                      <a:r>
                        <a:rPr lang="ko-KR" altLang="en-US" sz="1200" kern="0" spc="-180" baseline="0" dirty="0">
                          <a:effectLst/>
                        </a:rPr>
                        <a:t>설치 후 </a:t>
                      </a:r>
                      <a:r>
                        <a:rPr lang="en-US" altLang="ko-KR" sz="1200" kern="0" spc="-180" baseline="0" dirty="0">
                          <a:effectLst/>
                        </a:rPr>
                        <a:t>6</a:t>
                      </a:r>
                      <a:r>
                        <a:rPr lang="ko-KR" altLang="en-US" sz="1200" kern="0" spc="-180" baseline="0" dirty="0">
                          <a:effectLst/>
                        </a:rPr>
                        <a:t>개월 이내</a:t>
                      </a:r>
                      <a:r>
                        <a:rPr lang="en-US" altLang="ko-KR" sz="1200" kern="0" spc="-180" baseline="0" dirty="0">
                          <a:effectLst/>
                        </a:rPr>
                        <a:t>) </a:t>
                      </a:r>
                      <a:r>
                        <a:rPr lang="ko-KR" altLang="en-US" sz="1200" kern="0" spc="-180" baseline="0" dirty="0">
                          <a:effectLst/>
                        </a:rPr>
                        <a:t>및 정기 안전검사</a:t>
                      </a:r>
                      <a:r>
                        <a:rPr lang="en-US" altLang="ko-KR" sz="1200" kern="0" spc="-180" baseline="0" dirty="0">
                          <a:effectLst/>
                        </a:rPr>
                        <a:t>(6</a:t>
                      </a:r>
                      <a:r>
                        <a:rPr lang="ko-KR" altLang="en-US" sz="1200" kern="0" spc="-180" baseline="0" dirty="0">
                          <a:effectLst/>
                        </a:rPr>
                        <a:t>개월 주기</a:t>
                      </a:r>
                      <a:r>
                        <a:rPr lang="en-US" altLang="ko-KR" sz="1200" kern="0" spc="-180" baseline="0" dirty="0">
                          <a:effectLst/>
                        </a:rPr>
                        <a:t>)</a:t>
                      </a:r>
                      <a:r>
                        <a:rPr lang="ko-KR" altLang="en-US" sz="1200" kern="0" spc="-180" baseline="0" dirty="0">
                          <a:effectLst/>
                        </a:rPr>
                        <a:t>를</a:t>
                      </a:r>
                      <a:r>
                        <a:rPr lang="ko-KR" altLang="en-US" sz="1200" kern="0" spc="-180" dirty="0">
                          <a:effectLst/>
                        </a:rPr>
                        <a:t> </a:t>
                      </a:r>
                      <a:r>
                        <a:rPr lang="ko-KR" altLang="en-US" sz="1200" kern="0" spc="-180" dirty="0" smtClean="0">
                          <a:effectLst/>
                        </a:rPr>
                        <a:t>받고 </a:t>
                      </a:r>
                      <a:r>
                        <a:rPr lang="ko-KR" altLang="en-US" sz="1200" kern="0" spc="-180" dirty="0">
                          <a:effectLst/>
                        </a:rPr>
                        <a:t>있는가</a:t>
                      </a:r>
                      <a:r>
                        <a:rPr lang="en-US" altLang="ko-KR" sz="1200" kern="0" spc="-180" dirty="0">
                          <a:effectLst/>
                        </a:rPr>
                        <a:t>?</a:t>
                      </a:r>
                      <a:endParaRPr lang="ko-KR" altLang="en-US" sz="1100" kern="0" spc="-18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50" dirty="0">
                          <a:effectLst/>
                        </a:rPr>
                        <a:t>천장크레인에 과부하방지 및 </a:t>
                      </a:r>
                      <a:r>
                        <a:rPr lang="ko-KR" altLang="en-US" sz="1200" kern="0" spc="-150" dirty="0" err="1">
                          <a:effectLst/>
                        </a:rPr>
                        <a:t>권과방지</a:t>
                      </a:r>
                      <a:r>
                        <a:rPr lang="ko-KR" altLang="en-US" sz="1200" kern="0" spc="-150" dirty="0">
                          <a:effectLst/>
                        </a:rPr>
                        <a:t> 장치가 부착되어 있는가</a:t>
                      </a:r>
                      <a:r>
                        <a:rPr lang="en-US" altLang="ko-KR" sz="1200" kern="0" spc="-1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36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천장크레인은 접지가 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44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천장크레인으로 </a:t>
                      </a:r>
                      <a:r>
                        <a:rPr lang="ko-KR" altLang="en-US" sz="1200" kern="0" spc="-90" dirty="0" err="1">
                          <a:effectLst/>
                        </a:rPr>
                        <a:t>중량물</a:t>
                      </a:r>
                      <a:r>
                        <a:rPr lang="ko-KR" altLang="en-US" sz="1200" kern="0" spc="-90" dirty="0">
                          <a:effectLst/>
                        </a:rPr>
                        <a:t> 인양 시 정격하중을 준수하는가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1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펜던트 스위치는 비상정지버튼이 부착되어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9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훅 해지장치는 부착되어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68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effectLst/>
                        </a:rPr>
                        <a:t>크레인 수리</a:t>
                      </a:r>
                      <a:r>
                        <a:rPr lang="en-US" altLang="ko-KR" sz="1200" kern="0" spc="-110" dirty="0">
                          <a:effectLst/>
                        </a:rPr>
                        <a:t>, </a:t>
                      </a:r>
                      <a:r>
                        <a:rPr lang="ko-KR" altLang="en-US" sz="1200" kern="0" spc="-110" dirty="0">
                          <a:effectLst/>
                        </a:rPr>
                        <a:t>보수</a:t>
                      </a:r>
                      <a:r>
                        <a:rPr lang="en-US" altLang="ko-KR" sz="1200" kern="0" spc="-110" dirty="0">
                          <a:effectLst/>
                        </a:rPr>
                        <a:t>, </a:t>
                      </a:r>
                      <a:r>
                        <a:rPr lang="ko-KR" altLang="en-US" sz="1200" kern="0" spc="-110" dirty="0">
                          <a:effectLst/>
                        </a:rPr>
                        <a:t>정비작업은 유자격자가 수행하고 있는가</a:t>
                      </a:r>
                      <a:r>
                        <a:rPr lang="en-US" altLang="ko-KR" sz="1200" kern="0" spc="-11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지게차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baseline="0" dirty="0">
                          <a:effectLst/>
                        </a:rPr>
                        <a:t>전조등</a:t>
                      </a:r>
                      <a:r>
                        <a:rPr lang="en-US" altLang="ko-KR" sz="1200" kern="0" spc="-11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10" baseline="0" dirty="0" err="1">
                          <a:effectLst/>
                        </a:rPr>
                        <a:t>후미등</a:t>
                      </a:r>
                      <a:r>
                        <a:rPr lang="en-US" altLang="ko-KR" sz="1200" kern="0" spc="-11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10" baseline="0" dirty="0">
                          <a:effectLst/>
                        </a:rPr>
                        <a:t>방향지시기 및 후진경보장치는 정상적으로 작동하는가</a:t>
                      </a:r>
                      <a:r>
                        <a:rPr lang="en-US" altLang="ko-KR" sz="1200" kern="0" spc="-110" baseline="0" dirty="0">
                          <a:effectLst/>
                        </a:rPr>
                        <a:t>?</a:t>
                      </a:r>
                      <a:endParaRPr lang="ko-KR" altLang="en-US" sz="1100" kern="0" spc="-11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err="1">
                          <a:effectLst/>
                        </a:rPr>
                        <a:t>백레스트</a:t>
                      </a:r>
                      <a:r>
                        <a:rPr lang="ko-KR" altLang="en-US" sz="1200" kern="0" spc="-90" dirty="0">
                          <a:effectLst/>
                        </a:rPr>
                        <a:t> 및 </a:t>
                      </a:r>
                      <a:r>
                        <a:rPr lang="ko-KR" altLang="en-US" sz="1200" kern="0" spc="-90" dirty="0" err="1">
                          <a:effectLst/>
                        </a:rPr>
                        <a:t>헤드가드는</a:t>
                      </a:r>
                      <a:r>
                        <a:rPr lang="ko-KR" altLang="en-US" sz="1200" kern="0" spc="-90" dirty="0">
                          <a:effectLst/>
                        </a:rPr>
                        <a:t> 파손되지 않았는가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지정된 유자격자가 운전하고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15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허용하중 이하로 적재하여 운행하고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전기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기계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dirty="0">
                          <a:effectLst/>
                        </a:rPr>
                        <a:t>누전방지를 위해 보호접지</a:t>
                      </a:r>
                      <a:r>
                        <a:rPr lang="en-US" altLang="ko-KR" sz="1200" kern="0" spc="-100" dirty="0">
                          <a:effectLst/>
                        </a:rPr>
                        <a:t>, </a:t>
                      </a:r>
                      <a:r>
                        <a:rPr lang="ko-KR" altLang="en-US" sz="1200" kern="0" spc="-100" dirty="0">
                          <a:effectLst/>
                        </a:rPr>
                        <a:t>이중 </a:t>
                      </a:r>
                      <a:r>
                        <a:rPr lang="ko-KR" altLang="en-US" sz="1200" kern="0" spc="-100" dirty="0" err="1">
                          <a:effectLst/>
                        </a:rPr>
                        <a:t>절영기기의</a:t>
                      </a:r>
                      <a:r>
                        <a:rPr lang="ko-KR" altLang="en-US" sz="1200" kern="0" spc="-100" dirty="0">
                          <a:effectLst/>
                        </a:rPr>
                        <a:t> 사용</a:t>
                      </a:r>
                      <a:r>
                        <a:rPr lang="en-US" altLang="ko-KR" sz="1200" kern="0" spc="-100" dirty="0">
                          <a:effectLst/>
                        </a:rPr>
                        <a:t>, </a:t>
                      </a:r>
                      <a:r>
                        <a:rPr lang="ko-KR" altLang="en-US" sz="1200" kern="0" spc="-100" dirty="0" err="1">
                          <a:effectLst/>
                        </a:rPr>
                        <a:t>비접지식</a:t>
                      </a:r>
                      <a:r>
                        <a:rPr lang="ko-KR" altLang="en-US" sz="1200" kern="0" spc="-90" dirty="0">
                          <a:effectLst/>
                        </a:rPr>
                        <a:t> </a:t>
                      </a:r>
                      <a:r>
                        <a:rPr lang="ko-KR" altLang="en-US" sz="1200" kern="0" spc="-110" dirty="0">
                          <a:effectLst/>
                        </a:rPr>
                        <a:t>전로의 </a:t>
                      </a:r>
                      <a:endParaRPr lang="en-US" altLang="ko-KR" sz="1200" kern="0" spc="-110" dirty="0" smtClean="0">
                        <a:effectLst/>
                      </a:endParaRPr>
                    </a:p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 smtClean="0">
                          <a:effectLst/>
                        </a:rPr>
                        <a:t>채용 </a:t>
                      </a:r>
                      <a:r>
                        <a:rPr lang="ko-KR" altLang="en-US" sz="1200" kern="0" spc="-110" dirty="0">
                          <a:effectLst/>
                        </a:rPr>
                        <a:t>또는 감전방지용 누전 차단기 사용 등의 조치를</a:t>
                      </a:r>
                      <a:r>
                        <a:rPr lang="ko-KR" altLang="en-US" sz="1200" kern="0" spc="-90" dirty="0">
                          <a:effectLst/>
                        </a:rPr>
                        <a:t> 취하고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전동용 공구의 </a:t>
                      </a:r>
                      <a:r>
                        <a:rPr lang="ko-KR" altLang="en-US" sz="1200" kern="0" spc="-90" dirty="0" err="1">
                          <a:effectLst/>
                        </a:rPr>
                        <a:t>충전부와</a:t>
                      </a:r>
                      <a:r>
                        <a:rPr lang="ko-KR" altLang="en-US" sz="1200" kern="0" spc="-90" dirty="0">
                          <a:effectLst/>
                        </a:rPr>
                        <a:t> </a:t>
                      </a:r>
                      <a:r>
                        <a:rPr lang="ko-KR" altLang="en-US" sz="1200" kern="0" spc="-90" dirty="0" err="1">
                          <a:effectLst/>
                        </a:rPr>
                        <a:t>외함</a:t>
                      </a:r>
                      <a:r>
                        <a:rPr lang="ko-KR" altLang="en-US" sz="1200" kern="0" spc="-90" dirty="0">
                          <a:effectLst/>
                        </a:rPr>
                        <a:t> 등 사람이 접촉하는 부분에는 이중 절연 장치를 갖추고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전로에 누전 차단기를 설치하고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55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설치된 누전 차단기는 확실히 작동하고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2990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가스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용접기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각종 호스와 </a:t>
                      </a:r>
                      <a:r>
                        <a:rPr lang="ko-KR" altLang="en-US" sz="1200" kern="0" spc="-90" dirty="0" err="1">
                          <a:effectLst/>
                        </a:rPr>
                        <a:t>취관은</a:t>
                      </a:r>
                      <a:r>
                        <a:rPr lang="ko-KR" altLang="en-US" sz="1200" kern="0" spc="-90" dirty="0">
                          <a:effectLst/>
                        </a:rPr>
                        <a:t> 손상･마모가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호스밴드 및 호스클립의 체결상태는 양호한가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작업장 주변에 인화성･가연성 물질은 치워져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작업장 주변에 소화기를 비치하였는가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8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고압용기의 넘어짐 방지조치는 양호한가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5886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전기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용접기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자동전격방지기는 부착되어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33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용접봉 </a:t>
                      </a:r>
                      <a:r>
                        <a:rPr lang="ko-KR" altLang="en-US" sz="1200" kern="0" spc="-90" dirty="0" err="1">
                          <a:effectLst/>
                        </a:rPr>
                        <a:t>홀더의</a:t>
                      </a:r>
                      <a:r>
                        <a:rPr lang="ko-KR" altLang="en-US" sz="1200" kern="0" spc="-90" dirty="0">
                          <a:effectLst/>
                        </a:rPr>
                        <a:t> 절연상태는 양호한가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08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케이블 및 피복의 부착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절연상태는 양호한가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>
                          <a:effectLst/>
                        </a:rPr>
                        <a:t>용접기</a:t>
                      </a:r>
                      <a:r>
                        <a:rPr lang="ko-KR" altLang="en-US" sz="1200" kern="0" spc="-50" dirty="0">
                          <a:effectLst/>
                        </a:rPr>
                        <a:t> 본체에 </a:t>
                      </a:r>
                      <a:r>
                        <a:rPr lang="ko-KR" altLang="en-US" sz="1200" kern="0" spc="-50" dirty="0" err="1">
                          <a:effectLst/>
                        </a:rPr>
                        <a:t>접지선이</a:t>
                      </a:r>
                      <a:r>
                        <a:rPr lang="ko-KR" altLang="en-US" sz="1200" kern="0" spc="-50" dirty="0">
                          <a:effectLst/>
                        </a:rPr>
                        <a:t> 연결되어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작업장 부근에 인화성･가연성 물질은 치워져 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657170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1439" y="1115616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고소작업</a:t>
            </a:r>
            <a:endParaRPr lang="en-US" altLang="ko-KR" sz="8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01438" y="5076056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소화설비</a:t>
            </a:r>
            <a:endParaRPr lang="en-US" altLang="ko-KR" sz="800" dirty="0" smtClean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12227"/>
              </p:ext>
            </p:extLst>
          </p:nvPr>
        </p:nvGraphicFramePr>
        <p:xfrm>
          <a:off x="224643" y="1619672"/>
          <a:ext cx="6408712" cy="311048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31470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작업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발판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비계 작업발판과 벽면 또는 발판 사이의 간격은 일정한가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작업발판은 수평상태로 흔들림이 없는가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발판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양끝단부에</a:t>
                      </a:r>
                      <a:r>
                        <a:rPr lang="ko-KR" altLang="en-US" sz="1200" kern="0" spc="0" baseline="0" dirty="0">
                          <a:effectLst/>
                        </a:rPr>
                        <a:t> 안전난간이 설치되어 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작업발판 상부에 기자재 등이 방치되어 있지 않은가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이동식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비계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이동식 비계에 안전난간과 승강사다리가 설치되어 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작업발판은 하중을 견딜 수 있는 견고한 구조인가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바퀴에 브레이크</a:t>
                      </a:r>
                      <a:r>
                        <a:rPr lang="en-US" altLang="ko-KR" sz="1200" kern="0" spc="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쐐기 등이 설치되어 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비계의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연결부</a:t>
                      </a:r>
                      <a:r>
                        <a:rPr lang="ko-KR" altLang="en-US" sz="1200" kern="0" spc="0" baseline="0" dirty="0">
                          <a:effectLst/>
                        </a:rPr>
                        <a:t> 또는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접속부는</a:t>
                      </a:r>
                      <a:r>
                        <a:rPr lang="ko-KR" altLang="en-US" sz="1200" kern="0" spc="0" baseline="0" dirty="0">
                          <a:effectLst/>
                        </a:rPr>
                        <a:t> 견고한가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93382"/>
              </p:ext>
            </p:extLst>
          </p:nvPr>
        </p:nvGraphicFramePr>
        <p:xfrm>
          <a:off x="224643" y="5580114"/>
          <a:ext cx="6408712" cy="218008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31470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소화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설비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소화기</a:t>
                      </a:r>
                      <a:r>
                        <a:rPr lang="en-US" altLang="ko-KR" sz="1200" kern="0" spc="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소방호스</a:t>
                      </a:r>
                      <a:r>
                        <a:rPr lang="en-US" altLang="ko-KR" sz="1200" kern="0" spc="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소화전은 정상적으로 작동하는가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작업자들이 소화설비의 비치 장소 및 사용방법을 숙지하고 있는가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위험물이 있는 장소에서는 </a:t>
                      </a:r>
                      <a:r>
                        <a:rPr lang="ko-KR" altLang="en-US" sz="1200" kern="0" spc="-100" baseline="0" dirty="0" err="1">
                          <a:effectLst/>
                        </a:rPr>
                        <a:t>방폭용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 공구 또는 설비를 사용하고 있는가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용접 등 화기작업 장소에 이동식 소화설비가 비치되어 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이동식 소화기의 충전 약제의 교환시기가 지나지 않았는가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8" name="슬라이드 번호 개체 틀 4"/>
          <p:cNvSpPr txBox="1">
            <a:spLocks/>
          </p:cNvSpPr>
          <p:nvPr/>
        </p:nvSpPr>
        <p:spPr>
          <a:xfrm>
            <a:off x="2088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6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89328" y="760115"/>
            <a:ext cx="5900470" cy="619164"/>
            <a:chOff x="192017" y="3898454"/>
            <a:chExt cx="5900470" cy="601537"/>
          </a:xfrm>
          <a:effectLst/>
        </p:grpSpPr>
        <p:pic>
          <p:nvPicPr>
            <p:cNvPr id="6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/>
                <a:t>Ⅱ</a:t>
              </a:r>
              <a:r>
                <a:rPr lang="en-US" altLang="ko-KR" sz="2600" b="1" dirty="0" smtClean="0">
                  <a:effectLst/>
                </a:rPr>
                <a:t>. </a:t>
              </a:r>
              <a:r>
                <a:rPr lang="ko-KR" altLang="en-US" sz="2600" b="1" dirty="0" smtClean="0">
                  <a:effectLst/>
                </a:rPr>
                <a:t>계절별 </a:t>
              </a:r>
              <a:r>
                <a:rPr lang="ko-KR" altLang="en-US" sz="2600" b="1" dirty="0" err="1" smtClean="0">
                  <a:effectLst/>
                </a:rPr>
                <a:t>대비ㆍ점검</a:t>
              </a:r>
              <a:r>
                <a:rPr lang="ko-KR" altLang="en-US" sz="2600" b="1" dirty="0" smtClean="0">
                  <a:effectLst/>
                </a:rPr>
                <a:t> 사항</a:t>
              </a:r>
              <a:endParaRPr lang="ko-KR" altLang="en-US" sz="2600" b="1" dirty="0">
                <a:effectLst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39971" y="1456904"/>
            <a:ext cx="5705122" cy="576064"/>
            <a:chOff x="179185" y="1907705"/>
            <a:chExt cx="5705122" cy="576064"/>
          </a:xfrm>
        </p:grpSpPr>
        <p:pic>
          <p:nvPicPr>
            <p:cNvPr id="9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타원 9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err="1" smtClean="0"/>
                <a:t>한파ㆍ대설</a:t>
              </a:r>
              <a:endParaRPr lang="ko-KR" altLang="en-US" sz="2000" dirty="0"/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46748"/>
              </p:ext>
            </p:extLst>
          </p:nvPr>
        </p:nvGraphicFramePr>
        <p:xfrm>
          <a:off x="224643" y="2032968"/>
          <a:ext cx="6408712" cy="24635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한파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월동자재는 적재적소에 배치되어 관리되고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" dirty="0">
                          <a:effectLst/>
                        </a:rPr>
                        <a:t>외부로 노출된 배관에 대한 동파방지대책은 마련해 두었는가</a:t>
                      </a:r>
                      <a:r>
                        <a:rPr lang="en-US" altLang="ko-KR" sz="1200" kern="0" spc="1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3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동파가 우려되는 자재들은 실내에서 보관하고 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2787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제설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출입구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지붕 및 옥상 위의 눈은 치우고 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62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30" dirty="0">
                          <a:effectLst/>
                        </a:rPr>
                        <a:t>붕괴가 우려되는 가설 건축물에 대한 보강작업은 완료되었는가</a:t>
                      </a:r>
                      <a:r>
                        <a:rPr lang="en-US" altLang="ko-KR" sz="1200" kern="0" spc="-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74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공사장 내 통행로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주차장의 눈은 치우고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10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공사장 주변 빙판길에는 </a:t>
                      </a:r>
                      <a:r>
                        <a:rPr lang="ko-KR" altLang="en-US" sz="1200" kern="0" spc="-90" dirty="0" err="1">
                          <a:effectLst/>
                        </a:rPr>
                        <a:t>염화칼슘이나</a:t>
                      </a:r>
                      <a:r>
                        <a:rPr lang="ko-KR" altLang="en-US" sz="1200" kern="0" spc="-90" dirty="0">
                          <a:effectLst/>
                        </a:rPr>
                        <a:t> 모래 등을 뿌렸는가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5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옥상이나 외벽 처마의 고드름은 제거하고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야적 자재에 눈이 얼어붙지 않도록 방수포 등으로 덮어</a:t>
                      </a:r>
                      <a:r>
                        <a:rPr lang="ko-KR" altLang="en-US" sz="1200" kern="0" spc="0" dirty="0">
                          <a:effectLst/>
                        </a:rPr>
                        <a:t> 놓았는가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255126" y="4719197"/>
            <a:ext cx="5705122" cy="576064"/>
            <a:chOff x="179185" y="1907705"/>
            <a:chExt cx="5705122" cy="576064"/>
          </a:xfrm>
        </p:grpSpPr>
        <p:pic>
          <p:nvPicPr>
            <p:cNvPr id="18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타원 18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해빙기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11033"/>
              </p:ext>
            </p:extLst>
          </p:nvPr>
        </p:nvGraphicFramePr>
        <p:xfrm>
          <a:off x="216970" y="5295261"/>
          <a:ext cx="6408712" cy="33777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550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원지반</a:t>
                      </a:r>
                      <a:r>
                        <a:rPr lang="ko-KR" altLang="en-US" sz="1200" kern="0" spc="0" dirty="0">
                          <a:effectLst/>
                        </a:rPr>
                        <a:t> 상태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시공의 적정성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지하매설물</a:t>
                      </a:r>
                      <a:r>
                        <a:rPr lang="ko-KR" altLang="en-US" sz="1200" kern="0" spc="0" dirty="0">
                          <a:effectLst/>
                        </a:rPr>
                        <a:t> 조사여부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굴착사면 </a:t>
                      </a:r>
                      <a:r>
                        <a:rPr lang="ko-KR" altLang="en-US" sz="1200" kern="0" spc="0" dirty="0" err="1">
                          <a:effectLst/>
                        </a:rPr>
                        <a:t>적정구배</a:t>
                      </a:r>
                      <a:r>
                        <a:rPr lang="ko-KR" altLang="en-US" sz="1200" kern="0" spc="0" dirty="0">
                          <a:effectLst/>
                        </a:rPr>
                        <a:t> 준수 여부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보통토사 </a:t>
                      </a:r>
                      <a:r>
                        <a:rPr lang="en-US" altLang="ko-KR" sz="1200" kern="0" spc="0" dirty="0">
                          <a:effectLst/>
                        </a:rPr>
                        <a:t>1:1~1:1.5,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암반</a:t>
                      </a:r>
                      <a:r>
                        <a:rPr lang="en-US" altLang="ko-KR" sz="1200" kern="0" spc="0" dirty="0">
                          <a:effectLst/>
                        </a:rPr>
                        <a:t>&lt;</a:t>
                      </a:r>
                      <a:r>
                        <a:rPr lang="ko-KR" altLang="en-US" sz="1200" kern="0" spc="0" dirty="0" err="1">
                          <a:effectLst/>
                        </a:rPr>
                        <a:t>풍화암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en-US" altLang="ko-KR" sz="1200" kern="0" spc="0" dirty="0">
                          <a:effectLst/>
                        </a:rPr>
                        <a:t>1:0.8, </a:t>
                      </a:r>
                      <a:r>
                        <a:rPr lang="ko-KR" altLang="en-US" sz="1200" kern="0" spc="0" dirty="0" err="1">
                          <a:effectLst/>
                        </a:rPr>
                        <a:t>연암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en-US" altLang="ko-KR" sz="1200" kern="0" spc="0" dirty="0">
                          <a:effectLst/>
                        </a:rPr>
                        <a:t>1:0.5, </a:t>
                      </a:r>
                      <a:r>
                        <a:rPr lang="ko-KR" altLang="en-US" sz="1200" kern="0" spc="0" dirty="0" err="1">
                          <a:effectLst/>
                        </a:rPr>
                        <a:t>경암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en-US" altLang="ko-KR" sz="1200" kern="0" spc="0" dirty="0">
                          <a:effectLst/>
                        </a:rPr>
                        <a:t>1:0.3&gt;)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측구</a:t>
                      </a:r>
                      <a:r>
                        <a:rPr lang="ko-KR" altLang="en-US" sz="1200" kern="0" spc="0" dirty="0">
                          <a:effectLst/>
                        </a:rPr>
                        <a:t> 및 토공작업구간 배수로 설치여부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표면수</a:t>
                      </a:r>
                      <a:r>
                        <a:rPr lang="ko-KR" altLang="en-US" sz="1200" kern="0" spc="0" dirty="0">
                          <a:effectLst/>
                        </a:rPr>
                        <a:t> 유입방지 조치여부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30" dirty="0">
                          <a:effectLst/>
                        </a:rPr>
                        <a:t>동절기공사 시행지침</a:t>
                      </a:r>
                      <a:r>
                        <a:rPr lang="en-US" altLang="ko-KR" sz="1200" kern="0" spc="-30" dirty="0">
                          <a:effectLst/>
                        </a:rPr>
                        <a:t>(</a:t>
                      </a:r>
                      <a:r>
                        <a:rPr lang="ko-KR" altLang="en-US" sz="1200" kern="0" spc="-30" dirty="0">
                          <a:effectLst/>
                        </a:rPr>
                        <a:t>시방서</a:t>
                      </a:r>
                      <a:r>
                        <a:rPr lang="en-US" altLang="ko-KR" sz="1200" kern="0" spc="-30" dirty="0">
                          <a:effectLst/>
                        </a:rPr>
                        <a:t>, </a:t>
                      </a:r>
                      <a:r>
                        <a:rPr lang="ko-KR" altLang="en-US" sz="1200" kern="0" spc="-30" dirty="0" err="1">
                          <a:effectLst/>
                        </a:rPr>
                        <a:t>지자체</a:t>
                      </a:r>
                      <a:r>
                        <a:rPr lang="ko-KR" altLang="en-US" sz="1200" kern="0" spc="-30" dirty="0">
                          <a:effectLst/>
                        </a:rPr>
                        <a:t> 규정 등</a:t>
                      </a:r>
                      <a:r>
                        <a:rPr lang="en-US" altLang="ko-KR" sz="1200" kern="0" spc="-30" dirty="0">
                          <a:effectLst/>
                        </a:rPr>
                        <a:t>) </a:t>
                      </a:r>
                      <a:r>
                        <a:rPr lang="ko-KR" altLang="en-US" sz="1200" kern="0" spc="-30" dirty="0">
                          <a:effectLst/>
                        </a:rPr>
                        <a:t>준수여부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사면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붕괴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부석 제거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굴착 </a:t>
                      </a:r>
                      <a:r>
                        <a:rPr lang="ko-KR" altLang="en-US" sz="1200" kern="0" spc="0" dirty="0" err="1">
                          <a:effectLst/>
                        </a:rPr>
                        <a:t>단부의</a:t>
                      </a:r>
                      <a:r>
                        <a:rPr lang="ko-KR" altLang="en-US" sz="1200" kern="0" spc="0" dirty="0">
                          <a:effectLst/>
                        </a:rPr>
                        <a:t> 출입금지조치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산마루 </a:t>
                      </a:r>
                      <a:r>
                        <a:rPr lang="ko-KR" altLang="en-US" sz="1200" kern="0" spc="0" dirty="0" err="1">
                          <a:effectLst/>
                        </a:rPr>
                        <a:t>측구</a:t>
                      </a:r>
                      <a:r>
                        <a:rPr lang="ko-KR" altLang="en-US" sz="1200" kern="0" spc="0" dirty="0">
                          <a:effectLst/>
                        </a:rPr>
                        <a:t> 설치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높이 </a:t>
                      </a:r>
                      <a:r>
                        <a:rPr lang="en-US" altLang="ko-KR" sz="1200" kern="0" spc="0" dirty="0">
                          <a:effectLst/>
                        </a:rPr>
                        <a:t>5m</a:t>
                      </a:r>
                      <a:r>
                        <a:rPr lang="ko-KR" altLang="en-US" sz="1200" kern="0" spc="0" dirty="0">
                          <a:effectLst/>
                        </a:rPr>
                        <a:t>마다 </a:t>
                      </a:r>
                      <a:r>
                        <a:rPr lang="en-US" altLang="ko-KR" sz="1200" kern="0" spc="0" dirty="0">
                          <a:effectLst/>
                        </a:rPr>
                        <a:t>1m</a:t>
                      </a:r>
                      <a:r>
                        <a:rPr lang="ko-KR" altLang="en-US" sz="1200" kern="0" spc="0" dirty="0">
                          <a:effectLst/>
                        </a:rPr>
                        <a:t>이상의 소단 설치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21" name="슬라이드 번호 개체 틀 4"/>
          <p:cNvSpPr txBox="1">
            <a:spLocks/>
          </p:cNvSpPr>
          <p:nvPr/>
        </p:nvSpPr>
        <p:spPr>
          <a:xfrm>
            <a:off x="2088000" y="865717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5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49452"/>
              </p:ext>
            </p:extLst>
          </p:nvPr>
        </p:nvGraphicFramePr>
        <p:xfrm>
          <a:off x="224643" y="755576"/>
          <a:ext cx="6408712" cy="443178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94104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흙막이</a:t>
                      </a:r>
                      <a:endParaRPr lang="ko-KR" altLang="en-US" sz="12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지보공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조립도 작성 및 작업순서 준수여부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2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수평버팀대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좌굴방지</a:t>
                      </a:r>
                      <a:r>
                        <a:rPr lang="ko-KR" altLang="en-US" sz="1200" kern="0" spc="0" dirty="0">
                          <a:effectLst/>
                        </a:rPr>
                        <a:t> 등의 조치 이상여부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87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배면토사 충진 및 토사유출 방지조치 실시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60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계측관리 실시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34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수직 승강계단 설치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유무 및 </a:t>
                      </a:r>
                      <a:r>
                        <a:rPr lang="ko-KR" altLang="en-US" sz="1200" kern="0" spc="0" dirty="0" err="1" smtClean="0">
                          <a:effectLst/>
                        </a:rPr>
                        <a:t>토류판</a:t>
                      </a:r>
                      <a:r>
                        <a:rPr lang="ko-KR" altLang="en-US" sz="1200" kern="0" spc="0" dirty="0" smtClean="0">
                          <a:effectLst/>
                        </a:rPr>
                        <a:t> 배면의 </a:t>
                      </a:r>
                      <a:r>
                        <a:rPr lang="ko-KR" altLang="en-US" sz="1200" kern="0" spc="0" dirty="0" err="1" smtClean="0">
                          <a:effectLst/>
                        </a:rPr>
                        <a:t>공극</a:t>
                      </a:r>
                      <a:r>
                        <a:rPr lang="ko-KR" altLang="en-US" sz="1200" kern="0" spc="0" dirty="0" smtClean="0">
                          <a:effectLst/>
                        </a:rPr>
                        <a:t> 유무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0754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지반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침하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침하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균열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변형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80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차량 및 건설기계 등의 전도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전락방지 조치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54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중량정비 </a:t>
                      </a:r>
                      <a:r>
                        <a:rPr lang="ko-KR" altLang="en-US" sz="1200" kern="0" spc="0" dirty="0" err="1">
                          <a:effectLst/>
                        </a:rPr>
                        <a:t>사용전</a:t>
                      </a:r>
                      <a:r>
                        <a:rPr lang="ko-KR" altLang="en-US" sz="1200" kern="0" spc="0" dirty="0">
                          <a:effectLst/>
                        </a:rPr>
                        <a:t> 지반 및 가설도로 </a:t>
                      </a:r>
                      <a:r>
                        <a:rPr lang="ko-KR" altLang="en-US" sz="1200" kern="0" spc="0" dirty="0" err="1">
                          <a:effectLst/>
                        </a:rPr>
                        <a:t>지지력</a:t>
                      </a:r>
                      <a:r>
                        <a:rPr lang="ko-KR" altLang="en-US" sz="1200" kern="0" spc="0" dirty="0">
                          <a:effectLst/>
                        </a:rPr>
                        <a:t> 확보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27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비계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거푸집동바리</a:t>
                      </a:r>
                      <a:r>
                        <a:rPr lang="ko-KR" altLang="en-US" sz="1200" kern="0" spc="0" dirty="0">
                          <a:effectLst/>
                        </a:rPr>
                        <a:t> 등 </a:t>
                      </a:r>
                      <a:r>
                        <a:rPr lang="ko-KR" altLang="en-US" sz="1200" kern="0" spc="0" dirty="0" err="1">
                          <a:effectLst/>
                        </a:rPr>
                        <a:t>가시설물</a:t>
                      </a:r>
                      <a:r>
                        <a:rPr lang="ko-KR" altLang="en-US" sz="1200" kern="0" spc="0" dirty="0">
                          <a:effectLst/>
                        </a:rPr>
                        <a:t> 설치상태 이상 유무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00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지반침하로 인한 </a:t>
                      </a:r>
                      <a:r>
                        <a:rPr lang="ko-KR" altLang="en-US" sz="1200" kern="0" spc="0" dirty="0" err="1">
                          <a:effectLst/>
                        </a:rPr>
                        <a:t>가시설물의</a:t>
                      </a:r>
                      <a:r>
                        <a:rPr lang="ko-KR" altLang="en-US" sz="1200" kern="0" spc="0" dirty="0">
                          <a:effectLst/>
                        </a:rPr>
                        <a:t> 변형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7404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구조물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공사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ㅇ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ko-KR" altLang="en-US" sz="1200" kern="0" spc="0" dirty="0" err="1">
                          <a:effectLst/>
                        </a:rPr>
                        <a:t>혹한기</a:t>
                      </a:r>
                      <a:r>
                        <a:rPr lang="ko-KR" altLang="en-US" sz="1200" kern="0" spc="0" dirty="0">
                          <a:effectLst/>
                        </a:rPr>
                        <a:t> 시공된 하부구조물 콘크리트 강도 확인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47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 err="1">
                          <a:effectLst/>
                        </a:rPr>
                        <a:t>슈미트해머</a:t>
                      </a:r>
                      <a:r>
                        <a:rPr lang="ko-KR" altLang="en-US" sz="1200" kern="0" spc="0" dirty="0">
                          <a:effectLst/>
                        </a:rPr>
                        <a:t> 등 </a:t>
                      </a:r>
                      <a:r>
                        <a:rPr lang="ko-KR" altLang="en-US" sz="1200" kern="0" spc="0" dirty="0" err="1">
                          <a:effectLst/>
                        </a:rPr>
                        <a:t>비파괴</a:t>
                      </a:r>
                      <a:r>
                        <a:rPr lang="ko-KR" altLang="en-US" sz="1200" kern="0" spc="0" dirty="0">
                          <a:effectLst/>
                        </a:rPr>
                        <a:t> 검사 실시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2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ㅇ</a:t>
                      </a:r>
                      <a:r>
                        <a:rPr lang="ko-KR" altLang="en-US" sz="1200" kern="0" spc="0" dirty="0">
                          <a:effectLst/>
                        </a:rPr>
                        <a:t> 구조물 </a:t>
                      </a:r>
                      <a:r>
                        <a:rPr lang="ko-KR" altLang="en-US" sz="1200" kern="0" spc="0" dirty="0" err="1">
                          <a:effectLst/>
                        </a:rPr>
                        <a:t>양생시</a:t>
                      </a:r>
                      <a:r>
                        <a:rPr lang="ko-KR" altLang="en-US" sz="1200" kern="0" spc="0" dirty="0">
                          <a:effectLst/>
                        </a:rPr>
                        <a:t> 질식 및 화재조치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</a:rPr>
                        <a:t>외부감시자 및 안전장비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마스크</a:t>
                      </a:r>
                      <a:r>
                        <a:rPr lang="en-US" altLang="ko-KR" sz="1200" kern="0" spc="0" dirty="0">
                          <a:effectLst/>
                        </a:rPr>
                        <a:t>) </a:t>
                      </a:r>
                      <a:r>
                        <a:rPr lang="ko-KR" altLang="en-US" sz="1200" kern="0" spc="0" dirty="0">
                          <a:effectLst/>
                        </a:rPr>
                        <a:t>비치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착용여부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</a:rPr>
                        <a:t>소화기 비치여부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ㅇ</a:t>
                      </a:r>
                      <a:r>
                        <a:rPr lang="ko-KR" altLang="en-US" sz="1200" kern="0" spc="0" dirty="0">
                          <a:effectLst/>
                        </a:rPr>
                        <a:t> 거푸집 </a:t>
                      </a:r>
                      <a:r>
                        <a:rPr lang="ko-KR" altLang="en-US" sz="1200" kern="0" spc="0" dirty="0" err="1">
                          <a:effectLst/>
                        </a:rPr>
                        <a:t>동바리</a:t>
                      </a:r>
                      <a:r>
                        <a:rPr lang="ko-KR" altLang="en-US" sz="1200" kern="0" spc="0" dirty="0">
                          <a:effectLst/>
                        </a:rPr>
                        <a:t> 조립상태 이상유무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</a:rPr>
                        <a:t>구조검토 및 조립도 작성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 err="1">
                          <a:effectLst/>
                        </a:rPr>
                        <a:t>수평보강재</a:t>
                      </a:r>
                      <a:r>
                        <a:rPr lang="ko-KR" altLang="en-US" sz="1200" kern="0" spc="0" dirty="0">
                          <a:effectLst/>
                        </a:rPr>
                        <a:t> 등 전용철물 사용 여부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254205" y="5426260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호 우</a:t>
              </a:r>
              <a:endParaRPr lang="ko-KR" altLang="en-US" sz="2000" dirty="0"/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38661"/>
              </p:ext>
            </p:extLst>
          </p:nvPr>
        </p:nvGraphicFramePr>
        <p:xfrm>
          <a:off x="254205" y="6084168"/>
          <a:ext cx="6408712" cy="253822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공사장 내 하수구와 배수구에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공사장 내 축대나 옹벽에 균열이나 기울어짐은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옹벽 배수공에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 baseline="0" dirty="0">
                          <a:effectLst/>
                        </a:rPr>
                        <a:t>침수나 산사태 위험지역은 대피장소와 비상연락방법을 알아봐 두었는가</a:t>
                      </a:r>
                      <a:r>
                        <a:rPr lang="en-US" altLang="ko-KR" sz="1200" kern="0" spc="-120" baseline="0" dirty="0">
                          <a:effectLst/>
                        </a:rPr>
                        <a:t>?</a:t>
                      </a:r>
                      <a:endParaRPr lang="ko-KR" altLang="en-US" sz="1100" kern="0" spc="-12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침수예상지역은 물을 막기 위한 모래주머니 등을 준비해 두었는가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물에 떠내려갈 위험이 있는 자재는 안전한 장소에 옮겨</a:t>
                      </a:r>
                      <a:r>
                        <a:rPr lang="ko-KR" altLang="en-US" sz="1200" kern="0" spc="0" dirty="0">
                          <a:effectLst/>
                        </a:rPr>
                        <a:t>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지하굴착면</a:t>
                      </a:r>
                      <a:r>
                        <a:rPr lang="ko-KR" altLang="en-US" sz="1200" kern="0" spc="0" dirty="0">
                          <a:effectLst/>
                        </a:rPr>
                        <a:t> 침수방지를 위한 대책은 마련해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3" name="슬라이드 번호 개체 틀 4"/>
          <p:cNvSpPr txBox="1">
            <a:spLocks/>
          </p:cNvSpPr>
          <p:nvPr/>
        </p:nvSpPr>
        <p:spPr>
          <a:xfrm>
            <a:off x="2088000" y="865716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4_44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7" y="964885"/>
            <a:ext cx="3456384" cy="11651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492898" y="1168463"/>
            <a:ext cx="1872208" cy="64633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18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ko-KR" altLang="en-US" sz="3600" b="1" kern="100" spc="10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99FF33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HY헤드라인M"/>
                <a:ea typeface="HY헤드라인M"/>
              </a:rPr>
              <a:t>목  차</a:t>
            </a:r>
            <a:endParaRPr lang="ko-KR" altLang="en-US" sz="3400" b="1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>
                <a:gsLst>
                  <a:gs pos="0">
                    <a:srgbClr val="99FF33"/>
                  </a:gs>
                  <a:gs pos="100000">
                    <a:srgbClr val="006600"/>
                  </a:gs>
                </a:gsLst>
                <a:lin ang="5400000" scaled="1"/>
              </a:gra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62325" y="2163144"/>
            <a:ext cx="6573398" cy="825501"/>
            <a:chOff x="189845" y="1919936"/>
            <a:chExt cx="6573398" cy="825500"/>
          </a:xfrm>
        </p:grpSpPr>
        <p:grpSp>
          <p:nvGrpSpPr>
            <p:cNvPr id="4" name="그룹 3"/>
            <p:cNvGrpSpPr/>
            <p:nvPr/>
          </p:nvGrpSpPr>
          <p:grpSpPr>
            <a:xfrm>
              <a:off x="189845" y="1919936"/>
              <a:ext cx="6573398" cy="825500"/>
              <a:chOff x="162325" y="2026612"/>
              <a:chExt cx="6573398" cy="825500"/>
            </a:xfrm>
          </p:grpSpPr>
          <p:pic>
            <p:nvPicPr>
              <p:cNvPr id="9" name="Picture 7" descr="0504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25" y="2026612"/>
                <a:ext cx="657339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02116" y="2116679"/>
                <a:ext cx="742950" cy="6771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3800" b="1" dirty="0" smtClean="0">
                    <a:solidFill>
                      <a:schemeClr val="bg1"/>
                    </a:solidFill>
                    <a:latin typeface="Times New Roman" pitchFamily="18" charset="0"/>
                    <a:ea typeface="휴먼옛체" pitchFamily="18" charset="-127"/>
                  </a:rPr>
                  <a:t>1</a:t>
                </a:r>
                <a:endParaRPr lang="en-US" altLang="ko-KR" sz="3800" b="1" dirty="0">
                  <a:solidFill>
                    <a:schemeClr val="bg1"/>
                  </a:solidFill>
                  <a:latin typeface="Times New Roman" pitchFamily="18" charset="0"/>
                  <a:ea typeface="휴먼옛체" pitchFamily="18" charset="-127"/>
                </a:endParaRPr>
              </a:p>
            </p:txBody>
          </p:sp>
        </p:grp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268761" y="2058048"/>
              <a:ext cx="5184576" cy="47705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2500" dirty="0" smtClean="0">
                  <a:solidFill>
                    <a:srgbClr val="34411B"/>
                  </a:solidFill>
                </a:rPr>
                <a:t>가정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(</a:t>
              </a:r>
              <a:r>
                <a:rPr lang="ko-KR" altLang="en-US" sz="2500" dirty="0" smtClean="0">
                  <a:solidFill>
                    <a:srgbClr val="34411B"/>
                  </a:solidFill>
                </a:rPr>
                <a:t>단독주택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) ------------- 1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49260" y="3306511"/>
            <a:ext cx="6573398" cy="825501"/>
            <a:chOff x="189845" y="1919936"/>
            <a:chExt cx="6573398" cy="825500"/>
          </a:xfrm>
        </p:grpSpPr>
        <p:grpSp>
          <p:nvGrpSpPr>
            <p:cNvPr id="18" name="그룹 17"/>
            <p:cNvGrpSpPr/>
            <p:nvPr/>
          </p:nvGrpSpPr>
          <p:grpSpPr>
            <a:xfrm>
              <a:off x="189845" y="1919936"/>
              <a:ext cx="6573398" cy="825500"/>
              <a:chOff x="162325" y="2026612"/>
              <a:chExt cx="6573398" cy="825500"/>
            </a:xfrm>
          </p:grpSpPr>
          <p:pic>
            <p:nvPicPr>
              <p:cNvPr id="20" name="Picture 7" descr="0504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25" y="2026612"/>
                <a:ext cx="657339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202116" y="2116679"/>
                <a:ext cx="742950" cy="6771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3800" b="1" dirty="0" smtClean="0">
                    <a:solidFill>
                      <a:schemeClr val="bg1"/>
                    </a:solidFill>
                    <a:latin typeface="Times New Roman" pitchFamily="18" charset="0"/>
                    <a:ea typeface="휴먼옛체" pitchFamily="18" charset="-127"/>
                  </a:rPr>
                  <a:t>2</a:t>
                </a:r>
                <a:endParaRPr lang="en-US" altLang="ko-KR" sz="3800" b="1" dirty="0">
                  <a:solidFill>
                    <a:schemeClr val="bg1"/>
                  </a:solidFill>
                  <a:latin typeface="Times New Roman" pitchFamily="18" charset="0"/>
                  <a:ea typeface="휴먼옛체" pitchFamily="18" charset="-127"/>
                </a:endParaRPr>
              </a:p>
            </p:txBody>
          </p:sp>
        </p:grp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268761" y="2058048"/>
              <a:ext cx="5184576" cy="47705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2500" dirty="0" smtClean="0">
                  <a:solidFill>
                    <a:srgbClr val="34411B"/>
                  </a:solidFill>
                </a:rPr>
                <a:t>가정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(</a:t>
              </a:r>
              <a:r>
                <a:rPr lang="ko-KR" altLang="en-US" sz="2500" dirty="0" smtClean="0">
                  <a:solidFill>
                    <a:srgbClr val="34411B"/>
                  </a:solidFill>
                </a:rPr>
                <a:t>공동주택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) ------------- 7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42300" y="4427987"/>
            <a:ext cx="6573398" cy="825501"/>
            <a:chOff x="189845" y="1919936"/>
            <a:chExt cx="6573398" cy="825500"/>
          </a:xfrm>
        </p:grpSpPr>
        <p:grpSp>
          <p:nvGrpSpPr>
            <p:cNvPr id="25" name="그룹 24"/>
            <p:cNvGrpSpPr/>
            <p:nvPr/>
          </p:nvGrpSpPr>
          <p:grpSpPr>
            <a:xfrm>
              <a:off x="189845" y="1919936"/>
              <a:ext cx="6573398" cy="825500"/>
              <a:chOff x="162325" y="2026612"/>
              <a:chExt cx="6573398" cy="825500"/>
            </a:xfrm>
          </p:grpSpPr>
          <p:pic>
            <p:nvPicPr>
              <p:cNvPr id="27" name="Picture 7" descr="0504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25" y="2026612"/>
                <a:ext cx="657339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02116" y="2116679"/>
                <a:ext cx="742950" cy="6771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3800" b="1" dirty="0" smtClean="0">
                    <a:solidFill>
                      <a:schemeClr val="bg1"/>
                    </a:solidFill>
                    <a:latin typeface="Times New Roman" pitchFamily="18" charset="0"/>
                    <a:ea typeface="휴먼옛체" pitchFamily="18" charset="-127"/>
                  </a:rPr>
                  <a:t>3</a:t>
                </a:r>
                <a:endParaRPr lang="en-US" altLang="ko-KR" sz="3800" b="1" dirty="0">
                  <a:solidFill>
                    <a:schemeClr val="bg1"/>
                  </a:solidFill>
                  <a:latin typeface="Times New Roman" pitchFamily="18" charset="0"/>
                  <a:ea typeface="휴먼옛체" pitchFamily="18" charset="-127"/>
                </a:endParaRPr>
              </a:p>
            </p:txBody>
          </p:sp>
        </p:grp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268761" y="2058048"/>
              <a:ext cx="5184576" cy="47705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2500" dirty="0" smtClean="0">
                  <a:solidFill>
                    <a:srgbClr val="34411B"/>
                  </a:solidFill>
                </a:rPr>
                <a:t>공사장 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------------------ 13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149260" y="5556898"/>
            <a:ext cx="6573398" cy="825501"/>
            <a:chOff x="189845" y="1919936"/>
            <a:chExt cx="6573398" cy="825500"/>
          </a:xfrm>
        </p:grpSpPr>
        <p:grpSp>
          <p:nvGrpSpPr>
            <p:cNvPr id="30" name="그룹 29"/>
            <p:cNvGrpSpPr/>
            <p:nvPr/>
          </p:nvGrpSpPr>
          <p:grpSpPr>
            <a:xfrm>
              <a:off x="189845" y="1919936"/>
              <a:ext cx="6573398" cy="825500"/>
              <a:chOff x="162325" y="2026612"/>
              <a:chExt cx="6573398" cy="825500"/>
            </a:xfrm>
          </p:grpSpPr>
          <p:pic>
            <p:nvPicPr>
              <p:cNvPr id="32" name="Picture 7" descr="0504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25" y="2026612"/>
                <a:ext cx="657339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202116" y="2103607"/>
                <a:ext cx="742950" cy="6771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3800" b="1" dirty="0" smtClean="0">
                    <a:solidFill>
                      <a:schemeClr val="bg1"/>
                    </a:solidFill>
                    <a:latin typeface="Times New Roman" pitchFamily="18" charset="0"/>
                    <a:ea typeface="휴먼옛체" pitchFamily="18" charset="-127"/>
                  </a:rPr>
                  <a:t>4</a:t>
                </a:r>
                <a:endParaRPr lang="en-US" altLang="ko-KR" sz="3800" b="1" dirty="0">
                  <a:solidFill>
                    <a:schemeClr val="bg1"/>
                  </a:solidFill>
                  <a:latin typeface="Times New Roman" pitchFamily="18" charset="0"/>
                  <a:ea typeface="휴먼옛체" pitchFamily="18" charset="-127"/>
                </a:endParaRPr>
              </a:p>
            </p:txBody>
          </p:sp>
        </p:grp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268761" y="2058048"/>
              <a:ext cx="5184576" cy="47705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2500" dirty="0" smtClean="0">
                  <a:solidFill>
                    <a:srgbClr val="34411B"/>
                  </a:solidFill>
                </a:rPr>
                <a:t>제조업 사업장 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-------------18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42300" y="6645880"/>
            <a:ext cx="6573398" cy="825501"/>
            <a:chOff x="189845" y="1919936"/>
            <a:chExt cx="6573398" cy="825500"/>
          </a:xfrm>
        </p:grpSpPr>
        <p:grpSp>
          <p:nvGrpSpPr>
            <p:cNvPr id="35" name="그룹 34"/>
            <p:cNvGrpSpPr/>
            <p:nvPr/>
          </p:nvGrpSpPr>
          <p:grpSpPr>
            <a:xfrm>
              <a:off x="189845" y="1919936"/>
              <a:ext cx="6573398" cy="825500"/>
              <a:chOff x="162325" y="2026612"/>
              <a:chExt cx="6573398" cy="825500"/>
            </a:xfrm>
          </p:grpSpPr>
          <p:pic>
            <p:nvPicPr>
              <p:cNvPr id="37" name="Picture 7" descr="0504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25" y="2026612"/>
                <a:ext cx="657339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9"/>
              <p:cNvSpPr txBox="1">
                <a:spLocks noChangeArrowheads="1"/>
              </p:cNvSpPr>
              <p:nvPr/>
            </p:nvSpPr>
            <p:spPr bwMode="auto">
              <a:xfrm>
                <a:off x="202116" y="2116679"/>
                <a:ext cx="742950" cy="6771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sz="3800" b="1" dirty="0" smtClean="0">
                    <a:solidFill>
                      <a:schemeClr val="bg1"/>
                    </a:solidFill>
                    <a:latin typeface="Times New Roman" pitchFamily="18" charset="0"/>
                    <a:ea typeface="휴먼옛체" pitchFamily="18" charset="-127"/>
                  </a:rPr>
                  <a:t>5</a:t>
                </a:r>
              </a:p>
            </p:txBody>
          </p:sp>
        </p:grp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268760" y="2058048"/>
              <a:ext cx="5304129" cy="47705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2500" dirty="0" smtClean="0">
                  <a:solidFill>
                    <a:srgbClr val="34411B"/>
                  </a:solidFill>
                </a:rPr>
                <a:t>학  교 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------------------- 23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182092" y="7683722"/>
            <a:ext cx="6573398" cy="825501"/>
            <a:chOff x="189845" y="1919936"/>
            <a:chExt cx="6573398" cy="825500"/>
          </a:xfrm>
        </p:grpSpPr>
        <p:grpSp>
          <p:nvGrpSpPr>
            <p:cNvPr id="40" name="그룹 39"/>
            <p:cNvGrpSpPr/>
            <p:nvPr/>
          </p:nvGrpSpPr>
          <p:grpSpPr>
            <a:xfrm>
              <a:off x="189845" y="1919936"/>
              <a:ext cx="6573398" cy="825500"/>
              <a:chOff x="162325" y="2026612"/>
              <a:chExt cx="6573398" cy="825500"/>
            </a:xfrm>
          </p:grpSpPr>
          <p:pic>
            <p:nvPicPr>
              <p:cNvPr id="42" name="Picture 7" descr="0504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325" y="2026612"/>
                <a:ext cx="6573398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202116" y="2116679"/>
                <a:ext cx="742950" cy="6771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40000"/>
                  </a:spcBef>
                  <a:spcAft>
                    <a:spcPct val="0"/>
                  </a:spcAft>
                  <a:buSzPct val="80000"/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3800" b="1" dirty="0">
                    <a:solidFill>
                      <a:schemeClr val="bg1"/>
                    </a:solidFill>
                    <a:latin typeface="Times New Roman" pitchFamily="18" charset="0"/>
                    <a:ea typeface="휴먼옛체" pitchFamily="18" charset="-127"/>
                  </a:rPr>
                  <a:t>6</a:t>
                </a:r>
              </a:p>
            </p:txBody>
          </p:sp>
        </p:grp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1268761" y="2058048"/>
              <a:ext cx="5184576" cy="47705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2500" dirty="0" smtClean="0">
                  <a:solidFill>
                    <a:srgbClr val="34411B"/>
                  </a:solidFill>
                </a:rPr>
                <a:t>지하역사 </a:t>
              </a:r>
              <a:r>
                <a:rPr lang="en-US" altLang="ko-KR" sz="2500" dirty="0" smtClean="0">
                  <a:solidFill>
                    <a:srgbClr val="34411B"/>
                  </a:solidFill>
                </a:rPr>
                <a:t>-----------------30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4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86248" y="121407"/>
            <a:ext cx="391881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제조업 사업장</a:t>
            </a:r>
            <a:endParaRPr lang="ko-KR" altLang="en-US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328" y="964274"/>
            <a:ext cx="5900470" cy="601539"/>
            <a:chOff x="192017" y="3898454"/>
            <a:chExt cx="5900470" cy="601537"/>
          </a:xfrm>
          <a:effectLst/>
        </p:grpSpPr>
        <p:pic>
          <p:nvPicPr>
            <p:cNvPr id="7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>
                  <a:effectLst/>
                </a:rPr>
                <a:t>Ⅰ. </a:t>
              </a:r>
              <a:r>
                <a:rPr lang="ko-KR" altLang="en-US" sz="2600" b="1" dirty="0">
                  <a:effectLst/>
                </a:rPr>
                <a:t>안전점검의 날 </a:t>
              </a:r>
              <a:r>
                <a:rPr lang="ko-KR" altLang="en-US" sz="2600" b="1" dirty="0" smtClean="0">
                  <a:effectLst/>
                </a:rPr>
                <a:t>점검 </a:t>
              </a:r>
              <a:r>
                <a:rPr lang="ko-KR" altLang="en-US" sz="2600" b="1" dirty="0">
                  <a:effectLst/>
                </a:rPr>
                <a:t>사항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86250" y="1691680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사업장 일</a:t>
            </a:r>
            <a:r>
              <a:rPr lang="ko-KR" altLang="en-US" b="1" dirty="0"/>
              <a:t>반</a:t>
            </a:r>
            <a:endParaRPr lang="en-US" altLang="ko-KR" sz="8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89330" y="5286313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</a:t>
            </a:r>
            <a:r>
              <a:rPr lang="ko-KR" altLang="en-US" b="1" dirty="0" err="1" smtClean="0"/>
              <a:t>유해ㆍ위험한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기계ㆍ기구</a:t>
            </a:r>
            <a:endParaRPr lang="en-US" altLang="ko-KR" sz="8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70115"/>
              </p:ext>
            </p:extLst>
          </p:nvPr>
        </p:nvGraphicFramePr>
        <p:xfrm>
          <a:off x="182268" y="2123730"/>
          <a:ext cx="6408712" cy="27439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218695">
                <a:tc rowSpan="2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복장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규정된 복장을 단정하게 착용하고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규정된 보호구 착용상태는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rowSpan="4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작업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환경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작업장 정리정돈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청소상태는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작업장 조명상태는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baseline="0" dirty="0">
                          <a:effectLst/>
                        </a:rPr>
                        <a:t>바닥에 걸려 넘어질 자재</a:t>
                      </a:r>
                      <a:r>
                        <a:rPr lang="en-US" altLang="ko-KR" sz="1200" kern="0" spc="-7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70" baseline="0" dirty="0">
                          <a:effectLst/>
                        </a:rPr>
                        <a:t>공구 등의 문건이 방치되어 있지 않은가</a:t>
                      </a:r>
                      <a:r>
                        <a:rPr lang="en-US" altLang="ko-KR" sz="1200" kern="0" spc="-70" baseline="0" dirty="0">
                          <a:effectLst/>
                        </a:rPr>
                        <a:t>?</a:t>
                      </a:r>
                      <a:endParaRPr lang="ko-KR" altLang="en-US" sz="1100" kern="0" spc="-7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전원 스위치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소화기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소화설비 및 비상구는 언제든지 사용할 수 있도록 정리되어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작업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통로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작업장 내 안전통로는 설치되어 있으며 통로의 주요 부분에 표시가 </a:t>
                      </a:r>
                      <a:endParaRPr lang="en-US" altLang="ko-KR" sz="1200" kern="0" spc="-90" dirty="0" smtClean="0">
                        <a:effectLst/>
                      </a:endParaRPr>
                    </a:p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smtClean="0">
                          <a:effectLst/>
                        </a:rPr>
                        <a:t>되어 </a:t>
                      </a:r>
                      <a:r>
                        <a:rPr lang="ko-KR" altLang="en-US" sz="1200" kern="0" spc="-90" dirty="0">
                          <a:effectLst/>
                        </a:rPr>
                        <a:t>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 baseline="0" dirty="0">
                          <a:effectLst/>
                        </a:rPr>
                        <a:t>맨홀 등 </a:t>
                      </a:r>
                      <a:r>
                        <a:rPr lang="ko-KR" altLang="en-US" sz="1200" kern="0" spc="-120" baseline="0" dirty="0" err="1">
                          <a:effectLst/>
                        </a:rPr>
                        <a:t>개구부는</a:t>
                      </a:r>
                      <a:r>
                        <a:rPr lang="ko-KR" altLang="en-US" sz="1200" kern="0" spc="-120" baseline="0" dirty="0">
                          <a:effectLst/>
                        </a:rPr>
                        <a:t> 덮개가 설치되어 있고 떨어짐 방지조치가 되어 있는가</a:t>
                      </a:r>
                      <a:r>
                        <a:rPr lang="en-US" altLang="ko-KR" sz="1200" kern="0" spc="-120" baseline="0" dirty="0">
                          <a:effectLst/>
                        </a:rPr>
                        <a:t>?</a:t>
                      </a:r>
                      <a:endParaRPr lang="ko-KR" altLang="en-US" sz="1100" kern="0" spc="-12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부딪힘이 우려되는 부분에 부딪힘 방지 표지가 부착되어 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94642"/>
              </p:ext>
            </p:extLst>
          </p:nvPr>
        </p:nvGraphicFramePr>
        <p:xfrm>
          <a:off x="182266" y="5796136"/>
          <a:ext cx="6408712" cy="26464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01575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방호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조치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51460" marR="0" indent="-23114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ㅇ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유해･위험한 기계･기구는 방호조치를 하고 사용하고 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 </a:t>
                      </a:r>
                      <a:endParaRPr lang="en-US" altLang="ko-KR" sz="1200" kern="0" spc="0" baseline="0" dirty="0" smtClean="0">
                        <a:effectLst/>
                      </a:endParaRPr>
                    </a:p>
                    <a:p>
                      <a:pPr marL="251460" marR="0" indent="-23114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 smtClean="0">
                          <a:effectLst/>
                        </a:rPr>
                        <a:t>(</a:t>
                      </a:r>
                      <a:r>
                        <a:rPr lang="ko-KR" altLang="en-US" sz="1200" kern="0" spc="0" baseline="0" dirty="0">
                          <a:effectLst/>
                        </a:rPr>
                        <a:t>산업안전보건법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위반시</a:t>
                      </a:r>
                      <a:r>
                        <a:rPr lang="ko-KR" altLang="en-US" sz="1200" kern="0" spc="0" baseline="0" dirty="0">
                          <a:effectLst/>
                        </a:rPr>
                        <a:t> </a:t>
                      </a:r>
                      <a:r>
                        <a:rPr lang="en-US" altLang="ko-KR" sz="1200" kern="0" spc="0" baseline="0" dirty="0">
                          <a:effectLst/>
                        </a:rPr>
                        <a:t>1</a:t>
                      </a:r>
                      <a:r>
                        <a:rPr lang="ko-KR" altLang="en-US" sz="1200" kern="0" spc="0" baseline="0" dirty="0">
                          <a:effectLst/>
                        </a:rPr>
                        <a:t>천</a:t>
                      </a:r>
                      <a:r>
                        <a:rPr lang="en-US" altLang="ko-KR" sz="1200" kern="0" spc="0" baseline="0" dirty="0">
                          <a:effectLst/>
                        </a:rPr>
                        <a:t>~5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천만원</a:t>
                      </a:r>
                      <a:r>
                        <a:rPr lang="ko-KR" altLang="en-US" sz="1200" kern="0" spc="0" baseline="0" dirty="0">
                          <a:effectLst/>
                        </a:rPr>
                        <a:t> 이하의 벌금</a:t>
                      </a:r>
                      <a:r>
                        <a:rPr lang="en-US" altLang="ko-KR" sz="1200" kern="0" spc="0" baseline="0" dirty="0">
                          <a:effectLst/>
                        </a:rPr>
                        <a:t>)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프레스</a:t>
                      </a:r>
                      <a:r>
                        <a:rPr lang="en-US" altLang="ko-KR" sz="1200" kern="0" spc="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전단기</a:t>
                      </a:r>
                      <a:r>
                        <a:rPr lang="ko-KR" altLang="en-US" sz="1200" kern="0" spc="0" baseline="0" dirty="0">
                          <a:effectLst/>
                        </a:rPr>
                        <a:t>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광전자식</a:t>
                      </a:r>
                      <a:r>
                        <a:rPr lang="ko-KR" altLang="en-US" sz="1200" kern="0" spc="0" baseline="0" dirty="0">
                          <a:effectLst/>
                        </a:rPr>
                        <a:t> 안전장치 등 방호장치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아세틸렌 또는 가스집합 용접장치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안전기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19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교류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아크용접기</a:t>
                      </a:r>
                      <a:r>
                        <a:rPr lang="ko-KR" altLang="en-US" sz="1200" kern="0" spc="0" baseline="0" dirty="0">
                          <a:effectLst/>
                        </a:rPr>
                        <a:t>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자동전격방지기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16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크레인･승강기･곤돌라･리프트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과부하 방지장치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압력용기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압력방출장치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112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보일러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압력방출장치 및 압력제한 스위치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롤러기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급정지 장치</a:t>
                      </a:r>
                      <a:r>
                        <a:rPr lang="en-US" altLang="ko-KR" sz="1200" kern="0" spc="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연삭기</a:t>
                      </a:r>
                      <a:r>
                        <a:rPr lang="ko-KR" altLang="en-US" sz="1200" kern="0" spc="0" baseline="0" dirty="0">
                          <a:effectLst/>
                        </a:rPr>
                        <a:t>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덮개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산업용 로봇 </a:t>
                      </a:r>
                      <a:r>
                        <a:rPr lang="en-US" altLang="ko-KR" sz="1200" kern="0" spc="0" baseline="0" dirty="0">
                          <a:effectLst/>
                        </a:rPr>
                        <a:t>: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안전매트 또는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방호울</a:t>
                      </a:r>
                      <a:r>
                        <a:rPr lang="ko-KR" altLang="en-US" sz="1200" kern="0" spc="0" baseline="0" dirty="0">
                          <a:effectLst/>
                        </a:rPr>
                        <a:t> 등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2" name="슬라이드 번호 개체 틀 4"/>
          <p:cNvSpPr txBox="1">
            <a:spLocks/>
          </p:cNvSpPr>
          <p:nvPr/>
        </p:nvSpPr>
        <p:spPr>
          <a:xfrm>
            <a:off x="2088000" y="85324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31180"/>
              </p:ext>
            </p:extLst>
          </p:nvPr>
        </p:nvGraphicFramePr>
        <p:xfrm>
          <a:off x="224643" y="1043610"/>
          <a:ext cx="6408712" cy="27797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01575"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정기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30" dirty="0">
                          <a:effectLst/>
                        </a:rPr>
                        <a:t>안전검사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51460" marR="0" indent="-23114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ㅇ</a:t>
                      </a:r>
                      <a:r>
                        <a:rPr lang="ko-KR" altLang="en-US" sz="1200" kern="0" spc="0" dirty="0">
                          <a:effectLst/>
                        </a:rPr>
                        <a:t> </a:t>
                      </a:r>
                      <a:r>
                        <a:rPr lang="ko-KR" altLang="en-US" sz="1200" kern="0" spc="-20" dirty="0">
                          <a:effectLst/>
                        </a:rPr>
                        <a:t>유해･위험한 기계･기구는 안전검사를 받고 사용하고</a:t>
                      </a:r>
                      <a:r>
                        <a:rPr lang="ko-KR" altLang="en-US" sz="1200" kern="0" spc="0" dirty="0">
                          <a:effectLst/>
                        </a:rPr>
                        <a:t> 있는가</a:t>
                      </a:r>
                      <a:r>
                        <a:rPr lang="en-US" altLang="ko-KR" sz="1200" kern="0" spc="0" dirty="0">
                          <a:effectLst/>
                        </a:rPr>
                        <a:t>? </a:t>
                      </a:r>
                      <a:r>
                        <a:rPr lang="en-US" altLang="ko-KR" sz="1200" kern="0" spc="-80" dirty="0">
                          <a:effectLst/>
                        </a:rPr>
                        <a:t>(</a:t>
                      </a:r>
                      <a:r>
                        <a:rPr lang="ko-KR" altLang="en-US" sz="1200" kern="0" spc="-80" dirty="0">
                          <a:effectLst/>
                        </a:rPr>
                        <a:t>산업안전보건법 </a:t>
                      </a:r>
                      <a:r>
                        <a:rPr lang="ko-KR" altLang="en-US" sz="1200" kern="0" spc="-80" dirty="0" err="1">
                          <a:effectLst/>
                        </a:rPr>
                        <a:t>위반시</a:t>
                      </a:r>
                      <a:r>
                        <a:rPr lang="ko-KR" altLang="en-US" sz="1200" kern="0" spc="-80" dirty="0">
                          <a:effectLst/>
                        </a:rPr>
                        <a:t> </a:t>
                      </a:r>
                      <a:r>
                        <a:rPr lang="en-US" altLang="ko-KR" sz="1200" kern="0" spc="-80" dirty="0">
                          <a:effectLst/>
                        </a:rPr>
                        <a:t>1</a:t>
                      </a:r>
                      <a:r>
                        <a:rPr lang="ko-KR" altLang="en-US" sz="1200" kern="0" spc="-80" dirty="0" err="1">
                          <a:effectLst/>
                        </a:rPr>
                        <a:t>천만원</a:t>
                      </a:r>
                      <a:r>
                        <a:rPr lang="ko-KR" altLang="en-US" sz="1200" kern="0" spc="-80" dirty="0">
                          <a:effectLst/>
                        </a:rPr>
                        <a:t> 이하의 벌금</a:t>
                      </a:r>
                      <a:r>
                        <a:rPr lang="en-US" altLang="ko-KR" sz="1200" kern="0" spc="-80" dirty="0">
                          <a:effectLst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</a:rPr>
                        <a:t>크레인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정격하중 </a:t>
                      </a:r>
                      <a:r>
                        <a:rPr lang="en-US" altLang="ko-KR" sz="1200" kern="0" spc="0" dirty="0">
                          <a:effectLst/>
                        </a:rPr>
                        <a:t>2</a:t>
                      </a:r>
                      <a:r>
                        <a:rPr lang="ko-KR" altLang="en-US" sz="1200" kern="0" spc="0" dirty="0">
                          <a:effectLst/>
                        </a:rPr>
                        <a:t>톤 이상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호이스트</a:t>
                      </a:r>
                      <a:r>
                        <a:rPr lang="ko-KR" altLang="en-US" sz="1200" kern="0" spc="0" dirty="0">
                          <a:effectLst/>
                        </a:rPr>
                        <a:t> 포함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</a:rPr>
                        <a:t>압력용기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사용압력 </a:t>
                      </a:r>
                      <a:r>
                        <a:rPr lang="en-US" altLang="ko-KR" sz="1200" kern="0" spc="0" dirty="0">
                          <a:effectLst/>
                        </a:rPr>
                        <a:t>0.2MPa </a:t>
                      </a:r>
                      <a:r>
                        <a:rPr lang="ko-KR" altLang="en-US" sz="1200" kern="0" spc="0" dirty="0">
                          <a:effectLst/>
                        </a:rPr>
                        <a:t>초과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</a:rPr>
                        <a:t>프레스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동력 구동으로 압력능력 </a:t>
                      </a:r>
                      <a:r>
                        <a:rPr lang="en-US" altLang="ko-KR" sz="1200" kern="0" spc="0" dirty="0">
                          <a:effectLst/>
                        </a:rPr>
                        <a:t>3</a:t>
                      </a:r>
                      <a:r>
                        <a:rPr lang="ko-KR" altLang="en-US" sz="1200" kern="0" spc="0" dirty="0">
                          <a:effectLst/>
                        </a:rPr>
                        <a:t>톤 이상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 err="1">
                          <a:effectLst/>
                        </a:rPr>
                        <a:t>전단기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동력 구동으로 압력능력 </a:t>
                      </a:r>
                      <a:r>
                        <a:rPr lang="en-US" altLang="ko-KR" sz="1200" kern="0" spc="0" dirty="0">
                          <a:effectLst/>
                        </a:rPr>
                        <a:t>3</a:t>
                      </a:r>
                      <a:r>
                        <a:rPr lang="ko-KR" altLang="en-US" sz="1200" kern="0" spc="0" dirty="0">
                          <a:effectLst/>
                        </a:rPr>
                        <a:t>톤 이상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 err="1">
                          <a:effectLst/>
                        </a:rPr>
                        <a:t>원심기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동력에 의해 작동되는 산업용 </a:t>
                      </a:r>
                      <a:r>
                        <a:rPr lang="ko-KR" altLang="en-US" sz="1200" kern="0" spc="0" dirty="0" err="1">
                          <a:effectLst/>
                        </a:rPr>
                        <a:t>원심기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- </a:t>
                      </a:r>
                      <a:r>
                        <a:rPr lang="ko-KR" altLang="en-US" sz="1200" kern="0" spc="0">
                          <a:effectLst/>
                        </a:rPr>
                        <a:t>화학설비 및 부속설비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- </a:t>
                      </a:r>
                      <a:r>
                        <a:rPr lang="ko-KR" altLang="en-US" sz="1200" kern="0" spc="0">
                          <a:effectLst/>
                        </a:rPr>
                        <a:t>건조설비 및 부속설비</a:t>
                      </a:r>
                      <a:r>
                        <a:rPr lang="en-US" altLang="ko-KR" sz="1200" kern="0" spc="0">
                          <a:effectLst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</a:rPr>
                        <a:t>매시간당 </a:t>
                      </a:r>
                      <a:r>
                        <a:rPr lang="en-US" altLang="ko-KR" sz="1200" kern="0" spc="0">
                          <a:effectLst/>
                        </a:rPr>
                        <a:t>50kw </a:t>
                      </a:r>
                      <a:r>
                        <a:rPr lang="ko-KR" altLang="en-US" sz="1200" kern="0" spc="0">
                          <a:effectLst/>
                        </a:rPr>
                        <a:t>이상 사용</a:t>
                      </a:r>
                      <a:r>
                        <a:rPr lang="en-US" altLang="ko-KR" sz="1200" kern="0" spc="0">
                          <a:effectLst/>
                        </a:rPr>
                        <a:t>)</a:t>
                      </a:r>
                      <a:endParaRPr lang="en-US" altLang="ko-KR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- </a:t>
                      </a:r>
                      <a:r>
                        <a:rPr lang="ko-KR" altLang="en-US" sz="1200" kern="0" spc="0">
                          <a:effectLst/>
                        </a:rPr>
                        <a:t>리프트</a:t>
                      </a:r>
                      <a:r>
                        <a:rPr lang="en-US" altLang="ko-KR" sz="1200" kern="0" spc="0">
                          <a:effectLst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</a:rPr>
                        <a:t>적재하중 </a:t>
                      </a:r>
                      <a:r>
                        <a:rPr lang="en-US" altLang="ko-KR" sz="1200" kern="0" spc="0">
                          <a:effectLst/>
                        </a:rPr>
                        <a:t>0.5</a:t>
                      </a:r>
                      <a:r>
                        <a:rPr lang="ko-KR" altLang="en-US" sz="1200" kern="0" spc="0">
                          <a:effectLst/>
                        </a:rPr>
                        <a:t>톤 이상</a:t>
                      </a:r>
                      <a:r>
                        <a:rPr lang="en-US" altLang="ko-KR" sz="1200" kern="0" spc="0">
                          <a:effectLst/>
                        </a:rPr>
                        <a:t>)</a:t>
                      </a:r>
                      <a:endParaRPr lang="en-US" altLang="ko-KR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 </a:t>
                      </a:r>
                      <a:r>
                        <a:rPr lang="ko-KR" altLang="en-US" sz="1200" kern="0" spc="0" dirty="0">
                          <a:effectLst/>
                        </a:rPr>
                        <a:t>롤러기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곤돌라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국소배기장치 등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01438" y="4038901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작업장비</a:t>
            </a:r>
            <a:endParaRPr lang="en-US" altLang="ko-KR" sz="800" dirty="0" smtClean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13213"/>
              </p:ext>
            </p:extLst>
          </p:nvPr>
        </p:nvGraphicFramePr>
        <p:xfrm>
          <a:off x="224643" y="4449151"/>
          <a:ext cx="6408712" cy="42390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01575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크레인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최초 안전검사</a:t>
                      </a:r>
                      <a:r>
                        <a:rPr lang="en-US" altLang="ko-KR" sz="1200" kern="0" spc="0" baseline="0" dirty="0">
                          <a:effectLst/>
                        </a:rPr>
                        <a:t>(</a:t>
                      </a:r>
                      <a:r>
                        <a:rPr lang="ko-KR" altLang="en-US" sz="1200" kern="0" spc="0" baseline="0" dirty="0">
                          <a:effectLst/>
                        </a:rPr>
                        <a:t>설치 후 </a:t>
                      </a:r>
                      <a:r>
                        <a:rPr lang="en-US" altLang="ko-KR" sz="1200" kern="0" spc="0" baseline="0" dirty="0">
                          <a:effectLst/>
                        </a:rPr>
                        <a:t>3</a:t>
                      </a:r>
                      <a:r>
                        <a:rPr lang="ko-KR" altLang="en-US" sz="1200" kern="0" spc="0" baseline="0" dirty="0">
                          <a:effectLst/>
                        </a:rPr>
                        <a:t>년 이내</a:t>
                      </a:r>
                      <a:r>
                        <a:rPr lang="en-US" altLang="ko-KR" sz="1200" kern="0" spc="0" baseline="0" dirty="0">
                          <a:effectLst/>
                        </a:rPr>
                        <a:t>) </a:t>
                      </a:r>
                      <a:r>
                        <a:rPr lang="ko-KR" altLang="en-US" sz="1200" kern="0" spc="0" baseline="0" dirty="0">
                          <a:effectLst/>
                        </a:rPr>
                        <a:t>및 정기 안전검사</a:t>
                      </a:r>
                      <a:r>
                        <a:rPr lang="en-US" altLang="ko-KR" sz="1200" kern="0" spc="0" baseline="0" dirty="0">
                          <a:effectLst/>
                        </a:rPr>
                        <a:t>(2</a:t>
                      </a:r>
                      <a:r>
                        <a:rPr lang="ko-KR" altLang="en-US" sz="1200" kern="0" spc="0" baseline="0" dirty="0">
                          <a:effectLst/>
                        </a:rPr>
                        <a:t>년 주기</a:t>
                      </a:r>
                      <a:r>
                        <a:rPr lang="en-US" altLang="ko-KR" sz="1200" kern="0" spc="0" baseline="0" dirty="0">
                          <a:effectLst/>
                        </a:rPr>
                        <a:t>)</a:t>
                      </a:r>
                      <a:r>
                        <a:rPr lang="ko-KR" altLang="en-US" sz="1200" kern="0" spc="0" baseline="0" dirty="0">
                          <a:effectLst/>
                        </a:rPr>
                        <a:t>를 </a:t>
                      </a:r>
                      <a:r>
                        <a:rPr lang="ko-KR" altLang="en-US" sz="1200" kern="0" spc="30" dirty="0">
                          <a:effectLst/>
                        </a:rPr>
                        <a:t>받고 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50" dirty="0">
                          <a:effectLst/>
                        </a:rPr>
                        <a:t>천장크레인에 과부하방지 및 </a:t>
                      </a:r>
                      <a:r>
                        <a:rPr lang="ko-KR" altLang="en-US" sz="1200" kern="0" spc="-150" dirty="0" err="1">
                          <a:effectLst/>
                        </a:rPr>
                        <a:t>권과방지</a:t>
                      </a:r>
                      <a:r>
                        <a:rPr lang="ko-KR" altLang="en-US" sz="1200" kern="0" spc="-150" dirty="0">
                          <a:effectLst/>
                        </a:rPr>
                        <a:t> 장치가 부착되어 있는가</a:t>
                      </a:r>
                      <a:r>
                        <a:rPr lang="en-US" altLang="ko-KR" sz="1200" kern="0" spc="-1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천장크레인은 접지가 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천장크레인으로 </a:t>
                      </a:r>
                      <a:r>
                        <a:rPr lang="ko-KR" altLang="en-US" sz="1200" kern="0" spc="-90" dirty="0" err="1">
                          <a:effectLst/>
                        </a:rPr>
                        <a:t>중량물</a:t>
                      </a:r>
                      <a:r>
                        <a:rPr lang="ko-KR" altLang="en-US" sz="1200" kern="0" spc="-90" dirty="0">
                          <a:effectLst/>
                        </a:rPr>
                        <a:t> 인양 시 정격하중을 준수하는가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펜던트 스위치는 비상정지버튼이 부착되어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훅 해지장치는 부착되어 있는가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effectLst/>
                        </a:rPr>
                        <a:t>크레인 수리</a:t>
                      </a:r>
                      <a:r>
                        <a:rPr lang="en-US" altLang="ko-KR" sz="1200" kern="0" spc="-110">
                          <a:effectLst/>
                        </a:rPr>
                        <a:t>, </a:t>
                      </a:r>
                      <a:r>
                        <a:rPr lang="ko-KR" altLang="en-US" sz="1200" kern="0" spc="-110">
                          <a:effectLst/>
                        </a:rPr>
                        <a:t>보수</a:t>
                      </a:r>
                      <a:r>
                        <a:rPr lang="en-US" altLang="ko-KR" sz="1200" kern="0" spc="-110">
                          <a:effectLst/>
                        </a:rPr>
                        <a:t>, </a:t>
                      </a:r>
                      <a:r>
                        <a:rPr lang="ko-KR" altLang="en-US" sz="1200" kern="0" spc="-110">
                          <a:effectLst/>
                        </a:rPr>
                        <a:t>정비작업은 유자격자가 수행하고 있는가</a:t>
                      </a:r>
                      <a:r>
                        <a:rPr lang="en-US" altLang="ko-KR" sz="1200" kern="0" spc="-11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지게차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baseline="0" dirty="0">
                          <a:effectLst/>
                        </a:rPr>
                        <a:t>전조등</a:t>
                      </a:r>
                      <a:r>
                        <a:rPr lang="en-US" altLang="ko-KR" sz="1200" kern="0" spc="-11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10" baseline="0" dirty="0" err="1">
                          <a:effectLst/>
                        </a:rPr>
                        <a:t>후미등</a:t>
                      </a:r>
                      <a:r>
                        <a:rPr lang="en-US" altLang="ko-KR" sz="1200" kern="0" spc="-11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110" baseline="0" dirty="0">
                          <a:effectLst/>
                        </a:rPr>
                        <a:t>방향지시기 및 후진경보장치는 정상적으로 작동하는가</a:t>
                      </a:r>
                      <a:r>
                        <a:rPr lang="en-US" altLang="ko-KR" sz="1200" kern="0" spc="-110" baseline="0" dirty="0">
                          <a:effectLst/>
                        </a:rPr>
                        <a:t>?</a:t>
                      </a:r>
                      <a:endParaRPr lang="ko-KR" altLang="en-US" sz="1100" kern="0" spc="-11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백레스트 및 헤드가드는 파손되지 않았는가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지정된 유자격자가 운전하고 있는가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>
                          <a:effectLst/>
                        </a:rPr>
                        <a:t>허용하중 이하로 적재하여 운행하고 있는가</a:t>
                      </a:r>
                      <a:r>
                        <a:rPr lang="en-US" altLang="ko-KR" sz="1200" kern="0" spc="-5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전기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기계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baseline="0" dirty="0">
                          <a:effectLst/>
                        </a:rPr>
                        <a:t>누전방지를 위해 보호접지</a:t>
                      </a:r>
                      <a:r>
                        <a:rPr lang="en-US" altLang="ko-KR" sz="1200" kern="0" spc="-9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90" baseline="0" dirty="0">
                          <a:effectLst/>
                        </a:rPr>
                        <a:t>이중 </a:t>
                      </a:r>
                      <a:r>
                        <a:rPr lang="ko-KR" altLang="en-US" sz="1200" kern="0" spc="-90" baseline="0" dirty="0" smtClean="0">
                          <a:effectLst/>
                        </a:rPr>
                        <a:t>절연기기의 </a:t>
                      </a:r>
                      <a:r>
                        <a:rPr lang="ko-KR" altLang="en-US" sz="1200" kern="0" spc="-90" baseline="0" dirty="0">
                          <a:effectLst/>
                        </a:rPr>
                        <a:t>사용</a:t>
                      </a:r>
                      <a:r>
                        <a:rPr lang="en-US" altLang="ko-KR" sz="1200" kern="0" spc="-9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90" baseline="0" dirty="0" err="1">
                          <a:effectLst/>
                        </a:rPr>
                        <a:t>비접지식</a:t>
                      </a:r>
                      <a:r>
                        <a:rPr lang="ko-KR" altLang="en-US" sz="1200" kern="0" spc="-90" baseline="0" dirty="0">
                          <a:effectLst/>
                        </a:rPr>
                        <a:t> 전로의 </a:t>
                      </a:r>
                      <a:endParaRPr lang="en-US" altLang="ko-KR" sz="1200" kern="0" spc="-90" baseline="0" dirty="0" smtClean="0">
                        <a:effectLst/>
                      </a:endParaRPr>
                    </a:p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baseline="0" dirty="0" smtClean="0">
                          <a:effectLst/>
                        </a:rPr>
                        <a:t>채용 </a:t>
                      </a:r>
                      <a:r>
                        <a:rPr lang="ko-KR" altLang="en-US" sz="1200" kern="0" spc="-90" baseline="0" dirty="0">
                          <a:effectLst/>
                        </a:rPr>
                        <a:t>또는 감전방지용 누전 차단기 사용 등의 조치를 취하고 있는가</a:t>
                      </a:r>
                      <a:r>
                        <a:rPr lang="en-US" altLang="ko-KR" sz="1200" kern="0" spc="-90" baseline="0" dirty="0">
                          <a:effectLst/>
                        </a:rPr>
                        <a:t>?</a:t>
                      </a:r>
                      <a:endParaRPr lang="ko-KR" altLang="en-US" sz="1100" kern="0" spc="-9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전동용 공구의 충전부와 외함 등 사람이 접촉하는 부분에는 이중 절연 장치를 갖추고 있는가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전로에 누전 차단기를 설치하고 있는가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설치된 누전 차단기는 확실히 작동하고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688390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25249"/>
              </p:ext>
            </p:extLst>
          </p:nvPr>
        </p:nvGraphicFramePr>
        <p:xfrm>
          <a:off x="224643" y="1187626"/>
          <a:ext cx="6408712" cy="35113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가스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용접기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각종 호스와 </a:t>
                      </a:r>
                      <a:r>
                        <a:rPr lang="ko-KR" altLang="en-US" sz="1200" kern="0" spc="-90" dirty="0" err="1">
                          <a:effectLst/>
                        </a:rPr>
                        <a:t>취관은</a:t>
                      </a:r>
                      <a:r>
                        <a:rPr lang="ko-KR" altLang="en-US" sz="1200" kern="0" spc="-90" dirty="0">
                          <a:effectLst/>
                        </a:rPr>
                        <a:t> 손상･마모가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호스밴드 및 호스클립의 체결상태는 양호한가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작업장 주변에 인화성･가연성 물질은 치워져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작업장 주변에 소화기를 비치하였는가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고압용기의 넘어짐 방지조치는 양호한가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전기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용접기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자동전격방지기는 부착되어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용접봉 </a:t>
                      </a:r>
                      <a:r>
                        <a:rPr lang="ko-KR" altLang="en-US" sz="1200" kern="0" spc="-90" dirty="0" err="1">
                          <a:effectLst/>
                        </a:rPr>
                        <a:t>홀더의</a:t>
                      </a:r>
                      <a:r>
                        <a:rPr lang="ko-KR" altLang="en-US" sz="1200" kern="0" spc="-90" dirty="0">
                          <a:effectLst/>
                        </a:rPr>
                        <a:t> 절연상태는 양호한가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케이블 및 피복의 부착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절연상태는 양호한가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>
                          <a:effectLst/>
                        </a:rPr>
                        <a:t>용접기</a:t>
                      </a:r>
                      <a:r>
                        <a:rPr lang="ko-KR" altLang="en-US" sz="1200" kern="0" spc="-50" dirty="0">
                          <a:effectLst/>
                        </a:rPr>
                        <a:t> 본체에 </a:t>
                      </a:r>
                      <a:r>
                        <a:rPr lang="ko-KR" altLang="en-US" sz="1200" kern="0" spc="-50" dirty="0" err="1">
                          <a:effectLst/>
                        </a:rPr>
                        <a:t>접지선이</a:t>
                      </a:r>
                      <a:r>
                        <a:rPr lang="ko-KR" altLang="en-US" sz="1200" kern="0" spc="-50" dirty="0">
                          <a:effectLst/>
                        </a:rPr>
                        <a:t> 연결되어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작업장 부근에 인화성･가연성 물질은 치워져 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33652" y="5086087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소화설비</a:t>
            </a:r>
            <a:endParaRPr lang="en-US" altLang="ko-KR" sz="800" dirty="0" smtClean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31465"/>
              </p:ext>
            </p:extLst>
          </p:nvPr>
        </p:nvGraphicFramePr>
        <p:xfrm>
          <a:off x="224643" y="5580112"/>
          <a:ext cx="6408712" cy="19606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소화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설비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소화기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소방호스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소화전은 정상적으로 작동하는가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작업자들이 소화설비의 비치 장소 및 사용방법을 숙지하고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40" dirty="0">
                          <a:effectLst/>
                        </a:rPr>
                        <a:t>위험물이 있는 장소에서는 </a:t>
                      </a:r>
                      <a:r>
                        <a:rPr lang="ko-KR" altLang="en-US" sz="1200" kern="0" spc="-140" dirty="0" err="1">
                          <a:effectLst/>
                        </a:rPr>
                        <a:t>방폭용</a:t>
                      </a:r>
                      <a:r>
                        <a:rPr lang="ko-KR" altLang="en-US" sz="1200" kern="0" spc="-140" dirty="0">
                          <a:effectLst/>
                        </a:rPr>
                        <a:t> 공구 또는 설비를 사용하고 있는가</a:t>
                      </a:r>
                      <a:r>
                        <a:rPr lang="en-US" altLang="ko-KR" sz="1200" kern="0" spc="-14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40" dirty="0">
                          <a:effectLst/>
                        </a:rPr>
                        <a:t>용접 등 화기작업 장소에 이동식 소화설비가 비치되어 있는가</a:t>
                      </a:r>
                      <a:r>
                        <a:rPr lang="en-US" altLang="ko-KR" sz="1200" kern="0" spc="-14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이동식 소화기의 충전 약제의 교환시기가 지나지 않았는가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475137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89328" y="964274"/>
            <a:ext cx="5900470" cy="601539"/>
            <a:chOff x="192017" y="3898454"/>
            <a:chExt cx="5900470" cy="601537"/>
          </a:xfrm>
          <a:effectLst/>
        </p:grpSpPr>
        <p:pic>
          <p:nvPicPr>
            <p:cNvPr id="7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/>
                <a:t>Ⅱ</a:t>
              </a:r>
              <a:r>
                <a:rPr lang="en-US" altLang="ko-KR" sz="2600" b="1" dirty="0" smtClean="0">
                  <a:effectLst/>
                </a:rPr>
                <a:t>. </a:t>
              </a:r>
              <a:r>
                <a:rPr lang="ko-KR" altLang="en-US" sz="2600" b="1" dirty="0" smtClean="0">
                  <a:effectLst/>
                </a:rPr>
                <a:t>계절별 </a:t>
              </a:r>
              <a:r>
                <a:rPr lang="ko-KR" altLang="en-US" sz="2600" b="1" dirty="0" err="1" smtClean="0">
                  <a:effectLst/>
                </a:rPr>
                <a:t>대비ㆍ점검</a:t>
              </a:r>
              <a:r>
                <a:rPr lang="ko-KR" altLang="en-US" sz="2600" b="1" dirty="0" smtClean="0">
                  <a:effectLst/>
                </a:rPr>
                <a:t> 사항</a:t>
              </a:r>
              <a:endParaRPr lang="ko-KR" altLang="en-US" sz="2600" b="1" dirty="0">
                <a:effectLst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23191" y="1615672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err="1" smtClean="0"/>
                <a:t>한파ㆍ대설</a:t>
              </a:r>
              <a:endParaRPr lang="ko-KR" altLang="en-US" sz="2000" dirty="0"/>
            </a:p>
          </p:txBody>
        </p:sp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07738"/>
              </p:ext>
            </p:extLst>
          </p:nvPr>
        </p:nvGraphicFramePr>
        <p:xfrm>
          <a:off x="166392" y="2267746"/>
          <a:ext cx="6408712" cy="23782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21869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한파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월동자재는 적재적소에 배치되어 관리되고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" dirty="0">
                          <a:effectLst/>
                        </a:rPr>
                        <a:t>외부로 노출된 배관에 대한 동파방지대책은 마련해 두었는가</a:t>
                      </a:r>
                      <a:r>
                        <a:rPr lang="en-US" altLang="ko-KR" sz="1200" kern="0" spc="1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동파가 우려되는 자재들은 실내에서 보관하고 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제설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</a:rPr>
                        <a:t>출입구</a:t>
                      </a:r>
                      <a:r>
                        <a:rPr lang="en-US" altLang="ko-KR" sz="1200" kern="0" spc="-70">
                          <a:effectLst/>
                        </a:rPr>
                        <a:t>, </a:t>
                      </a:r>
                      <a:r>
                        <a:rPr lang="ko-KR" altLang="en-US" sz="1200" kern="0" spc="-70">
                          <a:effectLst/>
                        </a:rPr>
                        <a:t>지붕 및 옥상 위의 눈은 치우고 있는가</a:t>
                      </a:r>
                      <a:r>
                        <a:rPr lang="en-US" altLang="ko-KR" sz="1200" kern="0" spc="-7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30">
                          <a:effectLst/>
                        </a:rPr>
                        <a:t>붕괴가 우려되는 가설 건축물에 대한 보강작업은 완료되었는가</a:t>
                      </a:r>
                      <a:r>
                        <a:rPr lang="en-US" altLang="ko-KR" sz="1200" kern="0" spc="-3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사업장 내 통행로</a:t>
                      </a:r>
                      <a:r>
                        <a:rPr lang="en-US" altLang="ko-KR" sz="1200" kern="0" spc="0">
                          <a:effectLst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</a:rPr>
                        <a:t>주차장의 눈은 치우고 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사업장 주변 빙판길에는 염화칼슘이나 모래 등을 뿌렸는가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옥상이나 외벽 처마의 고드름은 제거하고 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>
                          <a:effectLst/>
                        </a:rPr>
                        <a:t>야적 자재에 눈이 얼어붙지 않도록 방수포 등으로 덮어</a:t>
                      </a:r>
                      <a:r>
                        <a:rPr lang="ko-KR" altLang="en-US" sz="1200" kern="0" spc="0">
                          <a:effectLst/>
                        </a:rPr>
                        <a:t> 놓았는가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233424" y="4856227"/>
            <a:ext cx="5705122" cy="576064"/>
            <a:chOff x="179185" y="1907705"/>
            <a:chExt cx="5705122" cy="576064"/>
          </a:xfrm>
        </p:grpSpPr>
        <p:pic>
          <p:nvPicPr>
            <p:cNvPr id="15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타원 15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해빙기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54840"/>
              </p:ext>
            </p:extLst>
          </p:nvPr>
        </p:nvGraphicFramePr>
        <p:xfrm>
          <a:off x="182266" y="5508103"/>
          <a:ext cx="6408712" cy="30479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6249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2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축대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수평이동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침하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기울어짐 등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균열과 변형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배부름 등</a:t>
                      </a:r>
                      <a:r>
                        <a:rPr lang="en-US" altLang="ko-KR" sz="1200" kern="0" spc="0" dirty="0">
                          <a:effectLst/>
                        </a:rPr>
                        <a:t>) </a:t>
                      </a:r>
                      <a:r>
                        <a:rPr lang="ko-KR" altLang="en-US" sz="1200" kern="0" spc="0" dirty="0">
                          <a:effectLst/>
                        </a:rPr>
                        <a:t>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배면토의 침하</a:t>
                      </a:r>
                      <a:r>
                        <a:rPr lang="en-US" altLang="ko-KR" sz="1200" kern="0" spc="-20" dirty="0">
                          <a:effectLst/>
                        </a:rPr>
                        <a:t>, </a:t>
                      </a:r>
                      <a:r>
                        <a:rPr lang="ko-KR" altLang="en-US" sz="1200" kern="0" spc="-20" dirty="0">
                          <a:effectLst/>
                        </a:rPr>
                        <a:t>침수</a:t>
                      </a:r>
                      <a:r>
                        <a:rPr lang="en-US" altLang="ko-KR" sz="1200" kern="0" spc="-20" dirty="0">
                          <a:effectLst/>
                        </a:rPr>
                        <a:t>, </a:t>
                      </a:r>
                      <a:r>
                        <a:rPr lang="ko-KR" altLang="en-US" sz="1200" kern="0" spc="-20" dirty="0">
                          <a:effectLst/>
                        </a:rPr>
                        <a:t>배수구멍 막힘 발생</a:t>
                      </a:r>
                      <a:r>
                        <a:rPr lang="ko-KR" altLang="en-US" sz="1200" kern="0" spc="0" dirty="0">
                          <a:effectLst/>
                        </a:rPr>
                        <a:t>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543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부등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침하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건축물의 기울음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외벽 경사균열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27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주변지반 부분 침하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또는 융기현상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00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창과 문의 뒤틀림과 여닫기 곤란 상태 발생</a:t>
                      </a:r>
                      <a:r>
                        <a:rPr lang="ko-KR" altLang="en-US" sz="1200" kern="0" spc="0" dirty="0">
                          <a:effectLst/>
                        </a:rPr>
                        <a:t>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7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바닥 포장부위 침하 및 균열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균형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변형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슬래브의</a:t>
                      </a:r>
                      <a:r>
                        <a:rPr lang="ko-KR" altLang="en-US" sz="1200" kern="0" spc="0" dirty="0">
                          <a:effectLst/>
                        </a:rPr>
                        <a:t> 상하부에 규칙적인 균열과 변형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기둥주변 융기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중앙처짐</a:t>
                      </a:r>
                      <a:r>
                        <a:rPr lang="en-US" altLang="ko-KR" sz="1200" kern="0" spc="0" dirty="0" smtClean="0">
                          <a:effectLst/>
                        </a:rPr>
                        <a:t>) </a:t>
                      </a:r>
                      <a:r>
                        <a:rPr lang="ko-KR" altLang="en-US" sz="1200" kern="0" spc="0" dirty="0" smtClean="0">
                          <a:effectLst/>
                        </a:rPr>
                        <a:t>등 </a:t>
                      </a:r>
                      <a:r>
                        <a:rPr lang="ko-KR" altLang="en-US" sz="1200" kern="0" spc="0" dirty="0">
                          <a:effectLst/>
                        </a:rPr>
                        <a:t>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기둥에 결함 발생 여부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경사균열과 수평균열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피복 콘크리트의 터짐과 </a:t>
                      </a:r>
                      <a:r>
                        <a:rPr lang="ko-KR" altLang="en-US" sz="1200" kern="0" spc="0" dirty="0" err="1">
                          <a:effectLst/>
                        </a:rPr>
                        <a:t>주철근의</a:t>
                      </a:r>
                      <a:r>
                        <a:rPr lang="ko-KR" altLang="en-US" sz="1200" kern="0" spc="0" dirty="0">
                          <a:effectLst/>
                        </a:rPr>
                        <a:t> 노출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보에 결함 발생 여부</a:t>
                      </a:r>
                      <a:r>
                        <a:rPr lang="en-US" altLang="ko-KR" sz="1200" kern="0" spc="-20" dirty="0">
                          <a:effectLst/>
                        </a:rPr>
                        <a:t>(</a:t>
                      </a:r>
                      <a:r>
                        <a:rPr lang="ko-KR" altLang="en-US" sz="1200" kern="0" spc="-20" dirty="0" err="1">
                          <a:effectLst/>
                        </a:rPr>
                        <a:t>단부</a:t>
                      </a:r>
                      <a:r>
                        <a:rPr lang="ko-KR" altLang="en-US" sz="1200" kern="0" spc="-20" dirty="0">
                          <a:effectLst/>
                        </a:rPr>
                        <a:t> </a:t>
                      </a:r>
                      <a:r>
                        <a:rPr lang="ko-KR" altLang="en-US" sz="1200" kern="0" spc="-20" dirty="0" err="1">
                          <a:effectLst/>
                        </a:rPr>
                        <a:t>사인장균열</a:t>
                      </a:r>
                      <a:r>
                        <a:rPr lang="en-US" altLang="ko-KR" sz="1200" kern="0" spc="-20" dirty="0">
                          <a:effectLst/>
                        </a:rPr>
                        <a:t>, </a:t>
                      </a:r>
                      <a:r>
                        <a:rPr lang="ko-KR" altLang="en-US" sz="1200" kern="0" spc="-20" dirty="0">
                          <a:effectLst/>
                        </a:rPr>
                        <a:t>중앙부 </a:t>
                      </a:r>
                      <a:r>
                        <a:rPr lang="ko-KR" altLang="en-US" sz="1200" kern="0" spc="-20" dirty="0" err="1">
                          <a:effectLst/>
                        </a:rPr>
                        <a:t>휨균열</a:t>
                      </a:r>
                      <a:r>
                        <a:rPr lang="en-US" altLang="ko-KR" sz="1200" kern="0" spc="-2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640885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7205"/>
              </p:ext>
            </p:extLst>
          </p:nvPr>
        </p:nvGraphicFramePr>
        <p:xfrm>
          <a:off x="224643" y="971602"/>
          <a:ext cx="6408712" cy="3475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내구성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각부의 균열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누수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백화나 습윤</a:t>
                      </a:r>
                      <a:r>
                        <a:rPr lang="en-US" altLang="ko-KR" sz="1200" kern="0" spc="-90" dirty="0">
                          <a:effectLst/>
                        </a:rPr>
                        <a:t>(</a:t>
                      </a:r>
                      <a:r>
                        <a:rPr lang="ko-KR" altLang="en-US" sz="1200" kern="0" spc="-90" dirty="0">
                          <a:effectLst/>
                        </a:rPr>
                        <a:t>결로</a:t>
                      </a:r>
                      <a:r>
                        <a:rPr lang="en-US" altLang="ko-KR" sz="1200" kern="0" spc="-90" dirty="0">
                          <a:effectLst/>
                        </a:rPr>
                        <a:t>)</a:t>
                      </a:r>
                      <a:r>
                        <a:rPr lang="ko-KR" altLang="en-US" sz="1200" kern="0" spc="-90" dirty="0">
                          <a:effectLst/>
                        </a:rPr>
                        <a:t>등의 현상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철재 부식 발생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기타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하수관로</a:t>
                      </a:r>
                      <a:r>
                        <a:rPr lang="ko-KR" altLang="en-US" sz="1200" kern="0" spc="0" dirty="0">
                          <a:effectLst/>
                        </a:rPr>
                        <a:t> 및 맨홀의 배수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청소상태 불량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건축물의 기초부위로 빗물 유입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담장의 전도징후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err="1">
                          <a:effectLst/>
                        </a:rPr>
                        <a:t>외장재</a:t>
                      </a:r>
                      <a:r>
                        <a:rPr lang="en-US" altLang="ko-KR" sz="1200" kern="0" spc="-90" dirty="0">
                          <a:effectLst/>
                        </a:rPr>
                        <a:t>(</a:t>
                      </a:r>
                      <a:r>
                        <a:rPr lang="ko-KR" altLang="en-US" sz="1200" kern="0" spc="-90" dirty="0">
                          <a:effectLst/>
                        </a:rPr>
                        <a:t>치장벽돌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 err="1">
                          <a:effectLst/>
                        </a:rPr>
                        <a:t>모르터</a:t>
                      </a:r>
                      <a:r>
                        <a:rPr lang="ko-KR" altLang="en-US" sz="1200" kern="0" spc="-90" dirty="0">
                          <a:effectLst/>
                        </a:rPr>
                        <a:t> 등</a:t>
                      </a:r>
                      <a:r>
                        <a:rPr lang="en-US" altLang="ko-KR" sz="1200" kern="0" spc="-90" dirty="0">
                          <a:effectLst/>
                        </a:rPr>
                        <a:t>)</a:t>
                      </a:r>
                      <a:r>
                        <a:rPr lang="ko-KR" altLang="en-US" sz="1200" kern="0" spc="-90" dirty="0">
                          <a:effectLst/>
                        </a:rPr>
                        <a:t>와 </a:t>
                      </a:r>
                      <a:r>
                        <a:rPr lang="ko-KR" altLang="en-US" sz="1200" kern="0" spc="-90" dirty="0" err="1">
                          <a:effectLst/>
                        </a:rPr>
                        <a:t>돌출물</a:t>
                      </a:r>
                      <a:r>
                        <a:rPr lang="en-US" altLang="ko-KR" sz="1200" kern="0" spc="-90" dirty="0">
                          <a:effectLst/>
                        </a:rPr>
                        <a:t>(</a:t>
                      </a:r>
                      <a:r>
                        <a:rPr lang="ko-KR" altLang="en-US" sz="1200" kern="0" spc="-90" dirty="0">
                          <a:effectLst/>
                        </a:rPr>
                        <a:t>간판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안테나 등</a:t>
                      </a:r>
                      <a:r>
                        <a:rPr lang="en-US" altLang="ko-KR" sz="1200" kern="0" spc="-90" dirty="0">
                          <a:effectLst/>
                        </a:rPr>
                        <a:t>)</a:t>
                      </a:r>
                      <a:r>
                        <a:rPr lang="ko-KR" altLang="en-US" sz="1200" kern="0" spc="-90" dirty="0">
                          <a:effectLst/>
                        </a:rPr>
                        <a:t>의</a:t>
                      </a:r>
                      <a:r>
                        <a:rPr lang="ko-KR" altLang="en-US" sz="1200" kern="0" spc="0" dirty="0">
                          <a:effectLst/>
                        </a:rPr>
                        <a:t> 부착상태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빗물 홈통과 </a:t>
                      </a:r>
                      <a:r>
                        <a:rPr lang="ko-KR" altLang="en-US" sz="1200" kern="0" spc="0" dirty="0" err="1">
                          <a:effectLst/>
                        </a:rPr>
                        <a:t>루프드레인의</a:t>
                      </a:r>
                      <a:r>
                        <a:rPr lang="ko-KR" altLang="en-US" sz="1200" kern="0" spc="0" dirty="0">
                          <a:effectLst/>
                        </a:rPr>
                        <a:t> 기능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수도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가스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전기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통신선로의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배수펌프 작동상태 불량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235443" y="4764650"/>
            <a:ext cx="5705122" cy="576064"/>
            <a:chOff x="179185" y="1907705"/>
            <a:chExt cx="5705122" cy="576064"/>
          </a:xfrm>
        </p:grpSpPr>
        <p:pic>
          <p:nvPicPr>
            <p:cNvPr id="7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타원 7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호 우</a:t>
              </a:r>
              <a:endParaRPr lang="ko-KR" altLang="en-US" sz="2000" dirty="0"/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75778"/>
              </p:ext>
            </p:extLst>
          </p:nvPr>
        </p:nvGraphicFramePr>
        <p:xfrm>
          <a:off x="235442" y="5508105"/>
          <a:ext cx="6408712" cy="28552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작업장 내 하수구와 배수구에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작업장 내 축대나 옹벽에 균열이나 기울어짐은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옹벽 배수공에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침수나 산사태 위험지역은 대피장소와 비상연락방법을 알아봐 두었는가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침수예상지역은 물을 막기 위한 모래주머니 등을 준비해 두었는가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물에 떠내려갈 위험이 있는 자재는 안전한 장소에 옮겨</a:t>
                      </a:r>
                      <a:r>
                        <a:rPr lang="ko-KR" altLang="en-US" sz="1200" kern="0" spc="0" dirty="0">
                          <a:effectLst/>
                        </a:rPr>
                        <a:t>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지하작업장 침수방지를 위한 대책은 마련해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475137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86248" y="121407"/>
            <a:ext cx="391881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  교</a:t>
            </a:r>
            <a:endParaRPr lang="ko-KR" altLang="en-US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0897" y="1027146"/>
            <a:ext cx="5900470" cy="601539"/>
            <a:chOff x="192017" y="3898454"/>
            <a:chExt cx="5900470" cy="601537"/>
          </a:xfrm>
          <a:effectLst/>
        </p:grpSpPr>
        <p:pic>
          <p:nvPicPr>
            <p:cNvPr id="7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>
                  <a:effectLst/>
                </a:rPr>
                <a:t>Ⅰ. </a:t>
              </a:r>
              <a:r>
                <a:rPr lang="ko-KR" altLang="en-US" sz="2600" b="1" dirty="0">
                  <a:effectLst/>
                </a:rPr>
                <a:t>안전점검의 날 </a:t>
              </a:r>
              <a:r>
                <a:rPr lang="ko-KR" altLang="en-US" sz="2600" b="1" dirty="0" smtClean="0">
                  <a:effectLst/>
                </a:rPr>
                <a:t>점검 </a:t>
              </a:r>
              <a:r>
                <a:rPr lang="ko-KR" altLang="en-US" sz="2600" b="1" dirty="0">
                  <a:effectLst/>
                </a:rPr>
                <a:t>사항</a:t>
              </a: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76311"/>
              </p:ext>
            </p:extLst>
          </p:nvPr>
        </p:nvGraphicFramePr>
        <p:xfrm>
          <a:off x="183835" y="1763688"/>
          <a:ext cx="6408712" cy="67971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5414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안전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관리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대책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학교시설 안전관리계획 수립여부 및 이행실태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8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baseline="0" dirty="0">
                          <a:effectLst/>
                        </a:rPr>
                        <a:t>관련법에 의한 안전점검</a:t>
                      </a:r>
                      <a:r>
                        <a:rPr lang="en-US" altLang="ko-KR" sz="1200" kern="0" spc="-50" baseline="0" dirty="0">
                          <a:effectLst/>
                        </a:rPr>
                        <a:t>(</a:t>
                      </a:r>
                      <a:r>
                        <a:rPr lang="ko-KR" altLang="en-US" sz="1200" kern="0" spc="-50" baseline="0" dirty="0">
                          <a:effectLst/>
                        </a:rPr>
                        <a:t>전기</a:t>
                      </a:r>
                      <a:r>
                        <a:rPr lang="en-US" altLang="ko-KR" sz="1200" kern="0" spc="-50" baseline="0" dirty="0">
                          <a:effectLst/>
                        </a:rPr>
                        <a:t>․</a:t>
                      </a:r>
                      <a:r>
                        <a:rPr lang="ko-KR" altLang="en-US" sz="1200" kern="0" spc="-50" baseline="0" dirty="0">
                          <a:effectLst/>
                        </a:rPr>
                        <a:t>소방</a:t>
                      </a:r>
                      <a:r>
                        <a:rPr lang="en-US" altLang="ko-KR" sz="1200" kern="0" spc="-50" baseline="0" dirty="0">
                          <a:effectLst/>
                        </a:rPr>
                        <a:t>․</a:t>
                      </a:r>
                      <a:r>
                        <a:rPr lang="ko-KR" altLang="en-US" sz="1200" kern="0" spc="-50" baseline="0" dirty="0">
                          <a:effectLst/>
                        </a:rPr>
                        <a:t>승강기</a:t>
                      </a:r>
                      <a:r>
                        <a:rPr lang="en-US" altLang="ko-KR" sz="1200" kern="0" spc="-50" baseline="0" dirty="0">
                          <a:effectLst/>
                        </a:rPr>
                        <a:t>․</a:t>
                      </a:r>
                      <a:r>
                        <a:rPr lang="ko-KR" altLang="en-US" sz="1200" kern="0" spc="-50" baseline="0" dirty="0">
                          <a:effectLst/>
                        </a:rPr>
                        <a:t>가스 등</a:t>
                      </a:r>
                      <a:r>
                        <a:rPr lang="en-US" altLang="ko-KR" sz="1200" kern="0" spc="-50" baseline="0" dirty="0">
                          <a:effectLst/>
                        </a:rPr>
                        <a:t>) </a:t>
                      </a:r>
                      <a:r>
                        <a:rPr lang="ko-KR" altLang="en-US" sz="1200" kern="0" spc="-50" baseline="0" dirty="0">
                          <a:effectLst/>
                        </a:rPr>
                        <a:t>적정 이행여부</a:t>
                      </a:r>
                      <a:endParaRPr lang="ko-KR" altLang="en-US" sz="1100" kern="0" spc="-5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건축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구조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기둥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보 등 주요구조부의 손상균열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지하층 균열 및 누수상태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외벽 균열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탈락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코킹</a:t>
                      </a:r>
                      <a:r>
                        <a:rPr lang="ko-KR" altLang="en-US" sz="1200" kern="0" spc="0" dirty="0">
                          <a:effectLst/>
                        </a:rPr>
                        <a:t> 등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계단</a:t>
                      </a:r>
                      <a:r>
                        <a:rPr lang="en-US" altLang="ko-KR" sz="1200" kern="0" spc="0">
                          <a:effectLst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</a:rPr>
                        <a:t>복도 등 대피로 물건적치 및 변형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외부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시설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지반침하 등에 따른 구조물 위험성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경계석 및 보도블럭</a:t>
                      </a:r>
                      <a:r>
                        <a:rPr lang="en-US" altLang="ko-KR" sz="1200" kern="0" spc="0">
                          <a:effectLst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</a:rPr>
                        <a:t>배수로 파손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안내판 안전성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옥상 물탱크</a:t>
                      </a:r>
                      <a:r>
                        <a:rPr lang="en-US" altLang="ko-KR" sz="1200" kern="0" spc="0" dirty="0">
                          <a:effectLst/>
                        </a:rPr>
                        <a:t>․</a:t>
                      </a:r>
                      <a:r>
                        <a:rPr lang="ko-KR" altLang="en-US" sz="1200" kern="0" spc="0" dirty="0">
                          <a:effectLst/>
                        </a:rPr>
                        <a:t>물건 적치 등 </a:t>
                      </a:r>
                      <a:r>
                        <a:rPr lang="ko-KR" altLang="en-US" sz="1200" kern="0" spc="0" dirty="0" err="1">
                          <a:effectLst/>
                        </a:rPr>
                        <a:t>과하중</a:t>
                      </a:r>
                      <a:r>
                        <a:rPr lang="ko-KR" altLang="en-US" sz="1200" kern="0" spc="0" dirty="0">
                          <a:effectLst/>
                        </a:rPr>
                        <a:t>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외부창호의 개폐상태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담장 균열 및 기울어짐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소방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설비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소화기 비치 및 충약 상태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옥내 소화전 정상작동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effectLst/>
                        </a:rPr>
                        <a:t>감지기</a:t>
                      </a:r>
                      <a:r>
                        <a:rPr lang="en-US" altLang="ko-KR" sz="1200" kern="0" spc="-60" dirty="0">
                          <a:effectLst/>
                        </a:rPr>
                        <a:t>, </a:t>
                      </a:r>
                      <a:r>
                        <a:rPr lang="ko-KR" altLang="en-US" sz="1200" kern="0" spc="-60" dirty="0">
                          <a:effectLst/>
                        </a:rPr>
                        <a:t>경보설비 등 자동화재 탐지기 설비 작동상태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방화문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방화셔터 등 정상작동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피난유도등</a:t>
                      </a:r>
                      <a:r>
                        <a:rPr lang="ko-KR" altLang="en-US" sz="1200" kern="0" spc="0" dirty="0">
                          <a:effectLst/>
                        </a:rPr>
                        <a:t> 상태 및 </a:t>
                      </a:r>
                      <a:r>
                        <a:rPr lang="ko-KR" altLang="en-US" sz="1200" kern="0" spc="0" dirty="0" err="1">
                          <a:effectLst/>
                        </a:rPr>
                        <a:t>피난구</a:t>
                      </a:r>
                      <a:r>
                        <a:rPr lang="ko-KR" altLang="en-US" sz="1200" kern="0" spc="0" dirty="0">
                          <a:effectLst/>
                        </a:rPr>
                        <a:t> 확보여부 등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관리자 배치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근무요령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비상연락체계 등 정비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47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소방안전점검 실시여부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대상인원 연인원과 순인원 비고란에 기재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effectLst/>
                        </a:rPr>
                        <a:t>※ </a:t>
                      </a:r>
                      <a:r>
                        <a:rPr lang="ko-KR" altLang="en-US" sz="1100" kern="0" spc="0" dirty="0">
                          <a:effectLst/>
                        </a:rPr>
                        <a:t>연인원 </a:t>
                      </a:r>
                      <a:r>
                        <a:rPr lang="en-US" altLang="ko-KR" sz="1100" kern="0" spc="0" dirty="0">
                          <a:effectLst/>
                        </a:rPr>
                        <a:t>: </a:t>
                      </a:r>
                      <a:r>
                        <a:rPr lang="ko-KR" altLang="en-US" sz="1100" kern="0" spc="0" dirty="0">
                          <a:effectLst/>
                        </a:rPr>
                        <a:t>학교 총인원</a:t>
                      </a:r>
                      <a:r>
                        <a:rPr lang="en-US" altLang="ko-KR" sz="1100" kern="0" spc="0" dirty="0">
                          <a:effectLst/>
                        </a:rPr>
                        <a:t>(</a:t>
                      </a:r>
                      <a:r>
                        <a:rPr lang="ko-KR" altLang="en-US" sz="1100" kern="0" spc="0" dirty="0">
                          <a:effectLst/>
                        </a:rPr>
                        <a:t>교직원 포함</a:t>
                      </a:r>
                      <a:r>
                        <a:rPr lang="en-US" altLang="ko-KR" sz="1100" kern="0" spc="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effectLst/>
                        </a:rPr>
                        <a:t>※ </a:t>
                      </a:r>
                      <a:r>
                        <a:rPr lang="ko-KR" altLang="en-US" sz="1100" kern="0" spc="0" dirty="0">
                          <a:effectLst/>
                        </a:rPr>
                        <a:t>순인원 </a:t>
                      </a:r>
                      <a:r>
                        <a:rPr lang="en-US" altLang="ko-KR" sz="1100" kern="0" spc="0" dirty="0">
                          <a:effectLst/>
                        </a:rPr>
                        <a:t>: </a:t>
                      </a:r>
                      <a:r>
                        <a:rPr lang="ko-KR" altLang="en-US" sz="1100" kern="0" spc="0" dirty="0">
                          <a:effectLst/>
                        </a:rPr>
                        <a:t>소방훈련을 받은 대상인원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연인원</a:t>
                      </a:r>
                      <a:r>
                        <a:rPr lang="en-US" altLang="ko-KR" sz="1200" kern="0" spc="0" dirty="0">
                          <a:effectLst/>
                        </a:rPr>
                        <a:t>( )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순인원</a:t>
                      </a:r>
                      <a:r>
                        <a:rPr lang="en-US" altLang="ko-KR" sz="1200" kern="0" spc="0" dirty="0">
                          <a:effectLst/>
                        </a:rPr>
                        <a:t>( 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657167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12091"/>
              </p:ext>
            </p:extLst>
          </p:nvPr>
        </p:nvGraphicFramePr>
        <p:xfrm>
          <a:off x="224643" y="1187624"/>
          <a:ext cx="6408712" cy="69784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28423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전기설비 정기검사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누전차단기 등 정격용량기구 사용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배선기구 이탈 및 접촉상태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전기 배선 불량 및 문어발식 콘센트 사용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가스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보일러 연료계통 누설 및 차단상태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경보</a:t>
                      </a:r>
                      <a:r>
                        <a:rPr lang="en-US" altLang="ko-KR" sz="1200" kern="0" spc="0">
                          <a:effectLst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</a:rPr>
                        <a:t>차단설비 작동 및 주변 환기상태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가스공급 조절장치 이상유무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가스배관 고정 및 도색불량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중간밸브 위치불량 또는 미설치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승강기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기계실 제어반 및 콘트롤반 이상유무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브레이크</a:t>
                      </a:r>
                      <a:r>
                        <a:rPr lang="en-US" altLang="ko-KR" sz="1200" kern="0" spc="0">
                          <a:effectLst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</a:rPr>
                        <a:t>가바나 작동상태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카도어 및 승강장도어 개폐상태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각층 도어스위치 및 인터록</a:t>
                      </a:r>
                      <a:r>
                        <a:rPr lang="en-US" altLang="ko-KR" sz="1200" kern="0" spc="0">
                          <a:effectLst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</a:rPr>
                        <a:t>메인로프 장력 점검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착상상태 및 운행중 소음 및 진동상태 점검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공조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설비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보일러 및 덕트 정기점검 및 관리실태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환기구 적정 설치 및 정상 가동여부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에어필터의 청소 상태 및 설비배관 파손여부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취출구 및 흡입구의 청소상태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냉각코일 및 온수코일 누수여부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84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제어반의 정상작동 상태여부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475137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89328" y="964274"/>
            <a:ext cx="5900470" cy="601539"/>
            <a:chOff x="192017" y="3898454"/>
            <a:chExt cx="5900470" cy="601537"/>
          </a:xfrm>
          <a:effectLst/>
        </p:grpSpPr>
        <p:pic>
          <p:nvPicPr>
            <p:cNvPr id="6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/>
                <a:t>Ⅱ</a:t>
              </a:r>
              <a:r>
                <a:rPr lang="en-US" altLang="ko-KR" sz="2600" b="1" dirty="0" smtClean="0">
                  <a:effectLst/>
                </a:rPr>
                <a:t>. </a:t>
              </a:r>
              <a:r>
                <a:rPr lang="ko-KR" altLang="en-US" sz="2600" b="1" dirty="0" smtClean="0">
                  <a:effectLst/>
                </a:rPr>
                <a:t>계절별 </a:t>
              </a:r>
              <a:r>
                <a:rPr lang="ko-KR" altLang="en-US" sz="2600" b="1" dirty="0" err="1" smtClean="0">
                  <a:effectLst/>
                </a:rPr>
                <a:t>대비ㆍ점검</a:t>
              </a:r>
              <a:r>
                <a:rPr lang="ko-KR" altLang="en-US" sz="2600" b="1" dirty="0" smtClean="0">
                  <a:effectLst/>
                </a:rPr>
                <a:t> 사항</a:t>
              </a:r>
              <a:endParaRPr lang="ko-KR" altLang="en-US" sz="2600" b="1" dirty="0">
                <a:effectLst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23191" y="1802048"/>
            <a:ext cx="5705122" cy="576064"/>
            <a:chOff x="179185" y="1907705"/>
            <a:chExt cx="5705122" cy="576064"/>
          </a:xfrm>
        </p:grpSpPr>
        <p:pic>
          <p:nvPicPr>
            <p:cNvPr id="9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타원 9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err="1" smtClean="0"/>
                <a:t>한파ㆍ대설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04389"/>
              </p:ext>
            </p:extLst>
          </p:nvPr>
        </p:nvGraphicFramePr>
        <p:xfrm>
          <a:off x="209511" y="2555776"/>
          <a:ext cx="6408712" cy="553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584455">
                <a:tc rowSpan="1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>
                          <a:effectLst/>
                        </a:rPr>
                        <a:t>비상상황을 대비하여 비상연락망</a:t>
                      </a:r>
                      <a:r>
                        <a:rPr lang="en-US" altLang="ko-KR" sz="1200" kern="0" spc="-60">
                          <a:effectLst/>
                        </a:rPr>
                        <a:t>(</a:t>
                      </a:r>
                      <a:r>
                        <a:rPr lang="ko-KR" altLang="en-US" sz="1200" kern="0" spc="-60">
                          <a:effectLst/>
                        </a:rPr>
                        <a:t>주민자치센터</a:t>
                      </a:r>
                      <a:r>
                        <a:rPr lang="en-US" altLang="ko-KR" sz="1200" kern="0" spc="-60">
                          <a:effectLst/>
                        </a:rPr>
                        <a:t>, </a:t>
                      </a:r>
                      <a:r>
                        <a:rPr lang="ko-KR" altLang="en-US" sz="1200" kern="0" spc="-60">
                          <a:effectLst/>
                        </a:rPr>
                        <a:t>소방서</a:t>
                      </a:r>
                      <a:r>
                        <a:rPr lang="en-US" altLang="ko-KR" sz="1200" kern="0" spc="-60">
                          <a:effectLst/>
                        </a:rPr>
                        <a:t>, </a:t>
                      </a:r>
                      <a:r>
                        <a:rPr lang="ko-KR" altLang="en-US" sz="1200" kern="0" spc="-60">
                          <a:effectLst/>
                        </a:rPr>
                        <a:t>경찰서 등</a:t>
                      </a:r>
                      <a:r>
                        <a:rPr lang="en-US" altLang="ko-KR" sz="1200" kern="0" spc="-60">
                          <a:effectLst/>
                        </a:rPr>
                        <a:t>) </a:t>
                      </a:r>
                      <a:r>
                        <a:rPr lang="ko-KR" altLang="en-US" sz="1200" kern="0" spc="-60">
                          <a:effectLst/>
                        </a:rPr>
                        <a:t>점검･확인하였는가</a:t>
                      </a:r>
                      <a:r>
                        <a:rPr lang="en-US" altLang="ko-KR" sz="1200" kern="0" spc="-6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학교 내 취약요인 점검을 위한 안전점검반을 편성･운영하고</a:t>
                      </a:r>
                      <a:r>
                        <a:rPr lang="ko-KR" altLang="en-US" sz="1200" kern="0" spc="-80">
                          <a:effectLst/>
                        </a:rPr>
                        <a:t> 있는가</a:t>
                      </a:r>
                      <a:r>
                        <a:rPr lang="en-US" altLang="ko-KR" sz="1200" kern="0" spc="-8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>
                          <a:effectLst/>
                        </a:rPr>
                        <a:t>재난방송을 통하여 대설 예보･경보 상황을 청취하고 있는가</a:t>
                      </a:r>
                      <a:r>
                        <a:rPr lang="en-US" altLang="ko-KR" sz="1200" kern="0" spc="-11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대설 대비 학생 행동요령을 교육하였는가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effectLst/>
                        </a:rPr>
                        <a:t>제설장비･인력･자재</a:t>
                      </a:r>
                      <a:r>
                        <a:rPr lang="en-US" altLang="ko-KR" sz="1200" kern="0" spc="-60" dirty="0">
                          <a:effectLst/>
                        </a:rPr>
                        <a:t>(</a:t>
                      </a:r>
                      <a:r>
                        <a:rPr lang="ko-KR" altLang="en-US" sz="1200" kern="0" spc="-60" dirty="0" err="1">
                          <a:effectLst/>
                        </a:rPr>
                        <a:t>염화칼슘</a:t>
                      </a:r>
                      <a:r>
                        <a:rPr lang="en-US" altLang="ko-KR" sz="1200" kern="0" spc="-60" dirty="0">
                          <a:effectLst/>
                        </a:rPr>
                        <a:t>, </a:t>
                      </a:r>
                      <a:r>
                        <a:rPr lang="ko-KR" altLang="en-US" sz="1200" kern="0" spc="-60" dirty="0">
                          <a:effectLst/>
                        </a:rPr>
                        <a:t>모래 등</a:t>
                      </a:r>
                      <a:r>
                        <a:rPr lang="en-US" altLang="ko-KR" sz="1200" kern="0" spc="-60" dirty="0">
                          <a:effectLst/>
                        </a:rPr>
                        <a:t>)</a:t>
                      </a:r>
                      <a:r>
                        <a:rPr lang="ko-KR" altLang="en-US" sz="1200" kern="0" spc="-60" dirty="0">
                          <a:effectLst/>
                        </a:rPr>
                        <a:t>를 점검하고 적재적소에 </a:t>
                      </a:r>
                      <a:endParaRPr lang="en-US" altLang="ko-KR" sz="1200" kern="0" spc="-6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 smtClean="0">
                          <a:effectLst/>
                        </a:rPr>
                        <a:t>배치하였는가</a:t>
                      </a:r>
                      <a:r>
                        <a:rPr lang="en-US" altLang="ko-KR" sz="1200" kern="0" spc="-6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>
                          <a:effectLst/>
                        </a:rPr>
                        <a:t>학교 내 위험지역</a:t>
                      </a:r>
                      <a:r>
                        <a:rPr lang="en-US" altLang="ko-KR" sz="1200" kern="0" spc="-120">
                          <a:effectLst/>
                        </a:rPr>
                        <a:t>(</a:t>
                      </a:r>
                      <a:r>
                        <a:rPr lang="ko-KR" altLang="en-US" sz="1200" kern="0" spc="-120">
                          <a:effectLst/>
                        </a:rPr>
                        <a:t>붕괴</a:t>
                      </a:r>
                      <a:r>
                        <a:rPr lang="en-US" altLang="ko-KR" sz="1200" kern="0" spc="-120">
                          <a:effectLst/>
                        </a:rPr>
                        <a:t>, </a:t>
                      </a:r>
                      <a:r>
                        <a:rPr lang="ko-KR" altLang="en-US" sz="1200" kern="0" spc="-120">
                          <a:effectLst/>
                        </a:rPr>
                        <a:t>눈사태 등</a:t>
                      </a:r>
                      <a:r>
                        <a:rPr lang="en-US" altLang="ko-KR" sz="1200" kern="0" spc="-120">
                          <a:effectLst/>
                        </a:rPr>
                        <a:t>)</a:t>
                      </a:r>
                      <a:r>
                        <a:rPr lang="ko-KR" altLang="en-US" sz="1200" kern="0" spc="-120">
                          <a:effectLst/>
                        </a:rPr>
                        <a:t>을 지정하고 표시하였는가</a:t>
                      </a:r>
                      <a:r>
                        <a:rPr lang="en-US" altLang="ko-KR" sz="1200" kern="0" spc="-12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필요시</a:t>
                      </a:r>
                      <a:r>
                        <a:rPr lang="ko-KR" altLang="en-US" sz="1200" kern="0" spc="-40" dirty="0">
                          <a:effectLst/>
                        </a:rPr>
                        <a:t> 등･하교 시간조정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휴업 등의 학사행정 조치를 결정하고 </a:t>
                      </a:r>
                      <a:endParaRPr lang="en-US" altLang="ko-KR" sz="1200" kern="0" spc="-4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smtClean="0">
                          <a:effectLst/>
                        </a:rPr>
                        <a:t>전파할 </a:t>
                      </a:r>
                      <a:r>
                        <a:rPr lang="ko-KR" altLang="en-US" sz="1200" kern="0" spc="-40" dirty="0">
                          <a:effectLst/>
                        </a:rPr>
                        <a:t>준비가 되었는가</a:t>
                      </a:r>
                      <a:r>
                        <a:rPr lang="en-US" altLang="ko-KR" sz="1200" kern="0" spc="-4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effectLst/>
                        </a:rPr>
                        <a:t>등･</a:t>
                      </a:r>
                      <a:r>
                        <a:rPr lang="ko-KR" altLang="en-US" sz="1200" kern="0" spc="-110" dirty="0" err="1">
                          <a:effectLst/>
                        </a:rPr>
                        <a:t>하교시</a:t>
                      </a:r>
                      <a:r>
                        <a:rPr lang="ko-KR" altLang="en-US" sz="1200" kern="0" spc="-110" dirty="0">
                          <a:effectLst/>
                        </a:rPr>
                        <a:t> 위험 상황</a:t>
                      </a:r>
                      <a:r>
                        <a:rPr lang="en-US" altLang="ko-KR" sz="1200" kern="0" spc="-110" dirty="0">
                          <a:effectLst/>
                        </a:rPr>
                        <a:t>(</a:t>
                      </a:r>
                      <a:r>
                        <a:rPr lang="ko-KR" altLang="en-US" sz="1200" kern="0" spc="-110" dirty="0" err="1">
                          <a:effectLst/>
                        </a:rPr>
                        <a:t>통학로</a:t>
                      </a:r>
                      <a:r>
                        <a:rPr lang="ko-KR" altLang="en-US" sz="1200" kern="0" spc="-110" dirty="0">
                          <a:effectLst/>
                        </a:rPr>
                        <a:t> 소실</a:t>
                      </a:r>
                      <a:r>
                        <a:rPr lang="en-US" altLang="ko-KR" sz="1200" kern="0" spc="-110" dirty="0">
                          <a:effectLst/>
                        </a:rPr>
                        <a:t>, </a:t>
                      </a:r>
                      <a:r>
                        <a:rPr lang="ko-KR" altLang="en-US" sz="1200" kern="0" spc="-110" dirty="0">
                          <a:effectLst/>
                        </a:rPr>
                        <a:t>교통 두절 등</a:t>
                      </a:r>
                      <a:r>
                        <a:rPr lang="en-US" altLang="ko-KR" sz="1200" kern="0" spc="-110" dirty="0">
                          <a:effectLst/>
                        </a:rPr>
                        <a:t>)</a:t>
                      </a:r>
                      <a:r>
                        <a:rPr lang="ko-KR" altLang="en-US" sz="1200" kern="0" spc="-110" dirty="0">
                          <a:effectLst/>
                        </a:rPr>
                        <a:t>을 확인하고</a:t>
                      </a:r>
                      <a:r>
                        <a:rPr lang="ko-KR" altLang="en-US" sz="1200" kern="0" spc="-80" dirty="0">
                          <a:effectLst/>
                        </a:rPr>
                        <a:t> </a:t>
                      </a:r>
                      <a:r>
                        <a:rPr lang="ko-KR" altLang="en-US" sz="1200" kern="0" spc="-80" dirty="0" smtClean="0">
                          <a:effectLst/>
                        </a:rPr>
                        <a:t>대응조치</a:t>
                      </a:r>
                      <a:endParaRPr lang="en-US" altLang="ko-KR" sz="1200" kern="0" spc="-8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 smtClean="0">
                          <a:effectLst/>
                        </a:rPr>
                        <a:t>(</a:t>
                      </a:r>
                      <a:r>
                        <a:rPr lang="ko-KR" altLang="en-US" sz="1200" kern="0" spc="-80" dirty="0">
                          <a:effectLst/>
                        </a:rPr>
                        <a:t>교육</a:t>
                      </a:r>
                      <a:r>
                        <a:rPr lang="en-US" altLang="ko-KR" sz="1200" kern="0" spc="-80" dirty="0">
                          <a:effectLst/>
                        </a:rPr>
                        <a:t>, </a:t>
                      </a:r>
                      <a:r>
                        <a:rPr lang="ko-KR" altLang="en-US" sz="1200" kern="0" spc="-80" dirty="0">
                          <a:effectLst/>
                        </a:rPr>
                        <a:t>학부모 연락</a:t>
                      </a:r>
                      <a:r>
                        <a:rPr lang="en-US" altLang="ko-KR" sz="1200" kern="0" spc="-80" dirty="0">
                          <a:effectLst/>
                        </a:rPr>
                        <a:t>, </a:t>
                      </a:r>
                      <a:r>
                        <a:rPr lang="ko-KR" altLang="en-US" sz="1200" kern="0" spc="-80" dirty="0">
                          <a:effectLst/>
                        </a:rPr>
                        <a:t>이동 안전 조치</a:t>
                      </a:r>
                      <a:r>
                        <a:rPr lang="en-US" altLang="ko-KR" sz="1200" kern="0" spc="-80" dirty="0">
                          <a:effectLst/>
                        </a:rPr>
                        <a:t>)</a:t>
                      </a:r>
                      <a:r>
                        <a:rPr lang="ko-KR" altLang="en-US" sz="1200" kern="0" spc="-80" dirty="0">
                          <a:effectLst/>
                        </a:rPr>
                        <a:t>를 할 준비가 되었는가</a:t>
                      </a:r>
                      <a:r>
                        <a:rPr lang="en-US" altLang="ko-KR" sz="1200" kern="0" spc="-8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>
                          <a:effectLst/>
                        </a:rPr>
                        <a:t>출입구</a:t>
                      </a:r>
                      <a:r>
                        <a:rPr lang="en-US" altLang="ko-KR" sz="1200" kern="0" spc="-80">
                          <a:effectLst/>
                        </a:rPr>
                        <a:t>, </a:t>
                      </a:r>
                      <a:r>
                        <a:rPr lang="ko-KR" altLang="en-US" sz="1200" kern="0" spc="-80">
                          <a:effectLst/>
                        </a:rPr>
                        <a:t>지붕 및 옥상의 눈을 치우고 있는가</a:t>
                      </a:r>
                      <a:r>
                        <a:rPr lang="en-US" altLang="ko-KR" sz="1200" kern="0" spc="-8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>
                          <a:effectLst/>
                        </a:rPr>
                        <a:t>학교 내 도로</a:t>
                      </a:r>
                      <a:r>
                        <a:rPr lang="en-US" altLang="ko-KR" sz="1200" kern="0" spc="-80">
                          <a:effectLst/>
                        </a:rPr>
                        <a:t>, </a:t>
                      </a:r>
                      <a:r>
                        <a:rPr lang="ko-KR" altLang="en-US" sz="1200" kern="0" spc="-80">
                          <a:effectLst/>
                        </a:rPr>
                        <a:t>인도</a:t>
                      </a:r>
                      <a:r>
                        <a:rPr lang="en-US" altLang="ko-KR" sz="1200" kern="0" spc="-80">
                          <a:effectLst/>
                        </a:rPr>
                        <a:t>, </a:t>
                      </a:r>
                      <a:r>
                        <a:rPr lang="ko-KR" altLang="en-US" sz="1200" kern="0" spc="-80">
                          <a:effectLst/>
                        </a:rPr>
                        <a:t>주차장의 눈은 치우고 있는가</a:t>
                      </a:r>
                      <a:r>
                        <a:rPr lang="en-US" altLang="ko-KR" sz="1200" kern="0" spc="-8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>
                          <a:effectLst/>
                        </a:rPr>
                        <a:t>학교 주변 빙판길에는 염화칼슘이나 모래 등을 뿌렸는가</a:t>
                      </a:r>
                      <a:r>
                        <a:rPr lang="en-US" altLang="ko-KR" sz="1200" kern="0" spc="-8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>
                          <a:effectLst/>
                        </a:rPr>
                        <a:t>옥상이나 외벽 처마의 고도름은 제거하고 있는가</a:t>
                      </a:r>
                      <a:r>
                        <a:rPr lang="en-US" altLang="ko-KR" sz="1200" kern="0" spc="-8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 dirty="0">
                          <a:effectLst/>
                        </a:rPr>
                        <a:t>조경수가 부러지거나 넘어지지 않도록 쌓인 눈을 치우고 있는가</a:t>
                      </a:r>
                      <a:r>
                        <a:rPr lang="en-US" altLang="ko-KR" sz="1200" kern="0" spc="-8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475137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06001" y="4721493"/>
            <a:ext cx="5705122" cy="576064"/>
            <a:chOff x="179185" y="1907705"/>
            <a:chExt cx="5705122" cy="576064"/>
          </a:xfrm>
        </p:grpSpPr>
        <p:pic>
          <p:nvPicPr>
            <p:cNvPr id="6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황 사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92138"/>
              </p:ext>
            </p:extLst>
          </p:nvPr>
        </p:nvGraphicFramePr>
        <p:xfrm>
          <a:off x="206001" y="1691680"/>
          <a:ext cx="6408712" cy="27439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218695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학교 내 축대나 옹벽에 균열이나 기울어짐은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 baseline="0" dirty="0">
                          <a:effectLst/>
                        </a:rPr>
                        <a:t>옹벽이 내려 앉아 움푹해지거나 밀려서 앞으로 튀어나와 있지는 않는가</a:t>
                      </a:r>
                      <a:r>
                        <a:rPr lang="en-US" altLang="ko-KR" sz="1200" kern="0" spc="-120" baseline="0" dirty="0">
                          <a:effectLst/>
                        </a:rPr>
                        <a:t>?</a:t>
                      </a:r>
                      <a:endParaRPr lang="ko-KR" altLang="en-US" sz="1100" kern="0" spc="-12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</a:t>
                      </a:r>
                      <a:r>
                        <a:rPr lang="ko-KR" altLang="en-US" sz="1200" kern="0" spc="0" dirty="0" err="1">
                          <a:effectLst/>
                        </a:rPr>
                        <a:t>보강토에</a:t>
                      </a:r>
                      <a:r>
                        <a:rPr lang="ko-KR" altLang="en-US" sz="1200" kern="0" spc="0" dirty="0">
                          <a:effectLst/>
                        </a:rPr>
                        <a:t> 유실은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눈이 녹으면서 옹벽 밑부분의 흙이 씻겨 내려가지는 않았는가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옹벽 배수공에 막혀 있는 곳은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학교 내 배수로에 막혀 있는 곳은 없는가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언덕 위에서 바위나 토사가 흘러내릴 위험은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주변의 대형빌딩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노후건축물 등이 균열이나 지반침하로</a:t>
                      </a:r>
                      <a:r>
                        <a:rPr lang="ko-KR" altLang="en-US" sz="1200" kern="0" spc="0" dirty="0">
                          <a:effectLst/>
                        </a:rPr>
                        <a:t> 기울어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있지 </a:t>
                      </a:r>
                      <a:r>
                        <a:rPr lang="ko-KR" altLang="en-US" sz="1200" kern="0" spc="0" dirty="0">
                          <a:effectLst/>
                        </a:rPr>
                        <a:t>않은가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20" dirty="0">
                          <a:effectLst/>
                        </a:rPr>
                        <a:t>주변의 지하굴착 공사장에 추락방지 표지판이나 안전</a:t>
                      </a:r>
                      <a:r>
                        <a:rPr lang="ko-KR" altLang="en-US" sz="1200" kern="0" spc="30" dirty="0">
                          <a:effectLst/>
                        </a:rPr>
                        <a:t>펜스가 잘 설치되어 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231705" y="1037710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해빙기</a:t>
              </a:r>
              <a:endParaRPr lang="ko-KR" altLang="en-US" sz="2000" dirty="0"/>
            </a:p>
          </p:txBody>
        </p:sp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84617"/>
              </p:ext>
            </p:extLst>
          </p:nvPr>
        </p:nvGraphicFramePr>
        <p:xfrm>
          <a:off x="231705" y="5436096"/>
          <a:ext cx="6408712" cy="31097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01575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effectLst/>
                        </a:rPr>
                        <a:t>비상상황을 대비하여 비상연락망</a:t>
                      </a:r>
                      <a:r>
                        <a:rPr lang="en-US" altLang="ko-KR" sz="1200" kern="0" spc="-60" dirty="0">
                          <a:effectLst/>
                        </a:rPr>
                        <a:t>(</a:t>
                      </a:r>
                      <a:r>
                        <a:rPr lang="ko-KR" altLang="en-US" sz="1200" kern="0" spc="-60" dirty="0">
                          <a:effectLst/>
                        </a:rPr>
                        <a:t>주민자치센터</a:t>
                      </a:r>
                      <a:r>
                        <a:rPr lang="en-US" altLang="ko-KR" sz="1200" kern="0" spc="-60" dirty="0">
                          <a:effectLst/>
                        </a:rPr>
                        <a:t>, </a:t>
                      </a:r>
                      <a:r>
                        <a:rPr lang="ko-KR" altLang="en-US" sz="1200" kern="0" spc="-60" dirty="0">
                          <a:effectLst/>
                        </a:rPr>
                        <a:t>소방서</a:t>
                      </a:r>
                      <a:r>
                        <a:rPr lang="en-US" altLang="ko-KR" sz="1200" kern="0" spc="-60" dirty="0">
                          <a:effectLst/>
                        </a:rPr>
                        <a:t>, </a:t>
                      </a:r>
                      <a:r>
                        <a:rPr lang="ko-KR" altLang="en-US" sz="1200" kern="0" spc="-60" dirty="0">
                          <a:effectLst/>
                        </a:rPr>
                        <a:t>경찰서 등</a:t>
                      </a:r>
                      <a:r>
                        <a:rPr lang="en-US" altLang="ko-KR" sz="1200" kern="0" spc="-60" dirty="0">
                          <a:effectLst/>
                        </a:rPr>
                        <a:t>) </a:t>
                      </a:r>
                      <a:r>
                        <a:rPr lang="ko-KR" altLang="en-US" sz="1200" kern="0" spc="-60" dirty="0">
                          <a:effectLst/>
                        </a:rPr>
                        <a:t>점검･확인하였는가</a:t>
                      </a:r>
                      <a:r>
                        <a:rPr lang="en-US" altLang="ko-KR" sz="1200" kern="0" spc="-6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황사가 실내에 들어오지 못하도록 창문의 여닫힘 상태를 점검하였는가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황사발생에 대비하여 학생 행동요령을 교육하였는가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실외･야외학습을 실내 학습활동으로 변경하는 것을 검토･조정하였는가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>
                          <a:effectLst/>
                        </a:rPr>
                        <a:t>ㅇ 학교급식 관련 위생관리를 강화하였는가</a:t>
                      </a:r>
                      <a:r>
                        <a:rPr lang="en-US" altLang="ko-KR" sz="1200" kern="0" spc="-5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0" spc="-100" baseline="0" dirty="0" smtClean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 smtClean="0">
                          <a:effectLst/>
                        </a:rPr>
                        <a:t>급식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조리 과정에서 황사에 노출된 농수산물을 충분히 </a:t>
                      </a:r>
                      <a:r>
                        <a:rPr lang="ko-KR" altLang="en-US" sz="1200" kern="0" spc="0" baseline="0" dirty="0" smtClean="0">
                          <a:effectLst/>
                        </a:rPr>
                        <a:t>세척하고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en-US" altLang="ko-KR" sz="12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010" marR="0" indent="-3136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70" dirty="0">
                          <a:effectLst/>
                        </a:rPr>
                        <a:t>- </a:t>
                      </a:r>
                      <a:r>
                        <a:rPr lang="ko-KR" altLang="en-US" sz="1200" kern="0" spc="-70" baseline="0" dirty="0">
                          <a:effectLst/>
                        </a:rPr>
                        <a:t>황사 종료 후 급식소를 포함한 실내･외의 먼지를 제거하였는가</a:t>
                      </a:r>
                      <a:r>
                        <a:rPr lang="en-US" altLang="ko-KR" sz="1200" kern="0" spc="-70" baseline="0" dirty="0">
                          <a:effectLst/>
                        </a:rPr>
                        <a:t>?</a:t>
                      </a:r>
                      <a:endParaRPr lang="ko-KR" altLang="en-US" sz="1200" kern="0" spc="-70" baseline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주변의 대형빌딩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노후건축물 등이 균열이나 지반침하로</a:t>
                      </a:r>
                      <a:r>
                        <a:rPr lang="ko-KR" altLang="en-US" sz="1200" kern="0" spc="0" dirty="0">
                          <a:effectLst/>
                        </a:rPr>
                        <a:t> 기울어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있지 </a:t>
                      </a:r>
                      <a:r>
                        <a:rPr lang="ko-KR" altLang="en-US" sz="1200" kern="0" spc="0" dirty="0">
                          <a:effectLst/>
                        </a:rPr>
                        <a:t>않은가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20" dirty="0">
                          <a:effectLst/>
                        </a:rPr>
                        <a:t>주변의 지하굴착 공사장에 추락방지 표지판이나 안전</a:t>
                      </a:r>
                      <a:r>
                        <a:rPr lang="ko-KR" altLang="en-US" sz="1200" kern="0" spc="30" dirty="0">
                          <a:effectLst/>
                        </a:rPr>
                        <a:t>펜스가 잘 설치되어 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657170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53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06001" y="565896"/>
            <a:ext cx="5705122" cy="576064"/>
            <a:chOff x="179185" y="1907705"/>
            <a:chExt cx="5705122" cy="576064"/>
          </a:xfrm>
        </p:grpSpPr>
        <p:pic>
          <p:nvPicPr>
            <p:cNvPr id="6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폭 염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70344"/>
              </p:ext>
            </p:extLst>
          </p:nvPr>
        </p:nvGraphicFramePr>
        <p:xfrm>
          <a:off x="206001" y="1141958"/>
          <a:ext cx="6408712" cy="3475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01575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 baseline="0" dirty="0">
                          <a:effectLst/>
                        </a:rPr>
                        <a:t>비상상황을 대비하여 비상연락망</a:t>
                      </a:r>
                      <a:r>
                        <a:rPr lang="en-US" altLang="ko-KR" sz="1200" kern="0" spc="-80" baseline="0" dirty="0">
                          <a:effectLst/>
                        </a:rPr>
                        <a:t>(</a:t>
                      </a:r>
                      <a:r>
                        <a:rPr lang="ko-KR" altLang="en-US" sz="1200" kern="0" spc="-80" baseline="0" dirty="0">
                          <a:effectLst/>
                        </a:rPr>
                        <a:t>주민자치센터</a:t>
                      </a:r>
                      <a:r>
                        <a:rPr lang="en-US" altLang="ko-KR" sz="1200" kern="0" spc="-8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80" baseline="0" dirty="0">
                          <a:effectLst/>
                        </a:rPr>
                        <a:t>소방서</a:t>
                      </a:r>
                      <a:r>
                        <a:rPr lang="en-US" altLang="ko-KR" sz="1200" kern="0" spc="-8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80" baseline="0" dirty="0">
                          <a:effectLst/>
                        </a:rPr>
                        <a:t>경찰서 등</a:t>
                      </a:r>
                      <a:r>
                        <a:rPr lang="en-US" altLang="ko-KR" sz="1200" kern="0" spc="-80" baseline="0" dirty="0">
                          <a:effectLst/>
                        </a:rPr>
                        <a:t>) </a:t>
                      </a:r>
                      <a:r>
                        <a:rPr lang="ko-KR" altLang="en-US" sz="1200" kern="0" spc="-80" baseline="0" dirty="0">
                          <a:effectLst/>
                        </a:rPr>
                        <a:t>점검･확인하였는가</a:t>
                      </a:r>
                      <a:r>
                        <a:rPr lang="en-US" altLang="ko-KR" sz="1200" kern="0" spc="-80" baseline="0" dirty="0">
                          <a:effectLst/>
                        </a:rPr>
                        <a:t>?</a:t>
                      </a:r>
                      <a:endParaRPr lang="ko-KR" altLang="en-US" sz="1200" kern="0" spc="-8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폭염 대비 학생 행동요령을 교육하였는가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40" dirty="0">
                          <a:effectLst/>
                        </a:rPr>
                        <a:t>쉬는 시간 및 점심시간의 실외･야외활동을 자제시키고 있는가</a:t>
                      </a:r>
                      <a:r>
                        <a:rPr lang="en-US" altLang="ko-KR" sz="1200" kern="0" spc="-14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체육활동 등의 실외수업은 그늘이나 체육관에서 실시하거나 실내수업으로 대체하고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학생들의 건강상태를 수시로 점검하며 폭염에 취약한 질환*보유 학생을 특별관리하고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effectLst/>
                      </a:endParaRPr>
                    </a:p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* </a:t>
                      </a:r>
                      <a:r>
                        <a:rPr lang="ko-KR" altLang="en-US" sz="1200" kern="0" spc="-90" dirty="0" err="1">
                          <a:effectLst/>
                        </a:rPr>
                        <a:t>고혈암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심장병</a:t>
                      </a:r>
                      <a:r>
                        <a:rPr lang="en-US" altLang="ko-KR" sz="1200" kern="0" spc="-90" dirty="0">
                          <a:effectLst/>
                        </a:rPr>
                        <a:t>, </a:t>
                      </a:r>
                      <a:r>
                        <a:rPr lang="ko-KR" altLang="en-US" sz="1200" kern="0" spc="-90" dirty="0">
                          <a:effectLst/>
                        </a:rPr>
                        <a:t>뇌졸중 등 심뇌혈관질환 및 </a:t>
                      </a:r>
                      <a:r>
                        <a:rPr lang="ko-KR" altLang="en-US" sz="1200" kern="0" spc="-90" dirty="0" err="1">
                          <a:effectLst/>
                        </a:rPr>
                        <a:t>과체중자</a:t>
                      </a:r>
                      <a:r>
                        <a:rPr lang="ko-KR" altLang="en-US" sz="1200" kern="0" spc="-90" dirty="0">
                          <a:effectLst/>
                        </a:rPr>
                        <a:t>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냉방기기 사용시 실내･외 </a:t>
                      </a:r>
                      <a:r>
                        <a:rPr lang="ko-KR" altLang="en-US" sz="1200" kern="0" spc="-100" baseline="0" dirty="0" err="1">
                          <a:effectLst/>
                        </a:rPr>
                        <a:t>온도차는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 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5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〫 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C </a:t>
                      </a:r>
                      <a:r>
                        <a:rPr lang="ko-KR" altLang="en-US" sz="1200" kern="0" spc="-100" baseline="0" dirty="0">
                          <a:effectLst/>
                        </a:rPr>
                        <a:t>내외로 유지하고 있는가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200" kern="0" spc="-100" baseline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과부하에 대비하여 변압기를 점검했는가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집안으로 들어오는 직사광선을 차단하기 위하여 창문에 커튼이나 블라인드를 설치하였는가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식중독</a:t>
                      </a:r>
                      <a:r>
                        <a:rPr lang="en-US" altLang="ko-KR" sz="1200" kern="0" spc="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0" baseline="0" dirty="0">
                          <a:effectLst/>
                        </a:rPr>
                        <a:t>장티푸스</a:t>
                      </a:r>
                      <a:r>
                        <a:rPr lang="en-US" altLang="ko-KR" sz="1200" kern="0" spc="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0" baseline="0" dirty="0">
                          <a:effectLst/>
                        </a:rPr>
                        <a:t>뇌염 등의 질병예방을 위하여 청결관리 </a:t>
                      </a:r>
                      <a:r>
                        <a:rPr lang="ko-KR" altLang="en-US" sz="1200" kern="0" spc="30" dirty="0">
                          <a:effectLst/>
                        </a:rPr>
                        <a:t>및 소독을 주기적으로 실시하고 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206001" y="4703260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호 우</a:t>
              </a:r>
              <a:endParaRPr lang="ko-KR" altLang="en-US" sz="2000" dirty="0"/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39084"/>
              </p:ext>
            </p:extLst>
          </p:nvPr>
        </p:nvGraphicFramePr>
        <p:xfrm>
          <a:off x="206001" y="5302837"/>
          <a:ext cx="6408712" cy="35471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401575">
                <a:tc rowSpan="1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effectLst/>
                        </a:rPr>
                        <a:t>비상상황을 대비하여 비상연락망</a:t>
                      </a:r>
                      <a:r>
                        <a:rPr lang="en-US" altLang="ko-KR" sz="1200" kern="0" spc="-60" dirty="0">
                          <a:effectLst/>
                        </a:rPr>
                        <a:t>(</a:t>
                      </a:r>
                      <a:r>
                        <a:rPr lang="ko-KR" altLang="en-US" sz="1200" kern="0" spc="-60" dirty="0">
                          <a:effectLst/>
                        </a:rPr>
                        <a:t>주민자치센터</a:t>
                      </a:r>
                      <a:r>
                        <a:rPr lang="en-US" altLang="ko-KR" sz="1200" kern="0" spc="-60" dirty="0">
                          <a:effectLst/>
                        </a:rPr>
                        <a:t>, </a:t>
                      </a:r>
                      <a:r>
                        <a:rPr lang="ko-KR" altLang="en-US" sz="1200" kern="0" spc="-60" dirty="0">
                          <a:effectLst/>
                        </a:rPr>
                        <a:t>소방서</a:t>
                      </a:r>
                      <a:r>
                        <a:rPr lang="en-US" altLang="ko-KR" sz="1200" kern="0" spc="-60" dirty="0">
                          <a:effectLst/>
                        </a:rPr>
                        <a:t>, </a:t>
                      </a:r>
                      <a:r>
                        <a:rPr lang="ko-KR" altLang="en-US" sz="1200" kern="0" spc="-60" dirty="0">
                          <a:effectLst/>
                        </a:rPr>
                        <a:t>경찰서 등</a:t>
                      </a:r>
                      <a:r>
                        <a:rPr lang="en-US" altLang="ko-KR" sz="1200" kern="0" spc="-60" dirty="0">
                          <a:effectLst/>
                        </a:rPr>
                        <a:t>) </a:t>
                      </a:r>
                      <a:r>
                        <a:rPr lang="ko-KR" altLang="en-US" sz="1200" kern="0" spc="-60" dirty="0">
                          <a:effectLst/>
                        </a:rPr>
                        <a:t>점검･확인하였는가</a:t>
                      </a:r>
                      <a:r>
                        <a:rPr lang="en-US" altLang="ko-KR" sz="1200" kern="0" spc="-6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학교 내 취약요인 점검을 위한 </a:t>
                      </a:r>
                      <a:r>
                        <a:rPr lang="ko-KR" altLang="en-US" sz="1200" kern="0" spc="-90" dirty="0" err="1">
                          <a:effectLst/>
                        </a:rPr>
                        <a:t>안전점검반을</a:t>
                      </a:r>
                      <a:r>
                        <a:rPr lang="ko-KR" altLang="en-US" sz="1200" kern="0" spc="-90" dirty="0">
                          <a:effectLst/>
                        </a:rPr>
                        <a:t> 편성･운영하고</a:t>
                      </a:r>
                      <a:r>
                        <a:rPr lang="ko-KR" altLang="en-US" sz="1200" kern="0" spc="-80" dirty="0">
                          <a:effectLst/>
                        </a:rPr>
                        <a:t> 있는가</a:t>
                      </a:r>
                      <a:r>
                        <a:rPr lang="en-US" altLang="ko-KR" sz="1200" kern="0" spc="-8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재난방송을 통하여 태풍･집중호우 예보･경보 상황을 청취하고 있는가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태풍･집중호우</a:t>
                      </a:r>
                      <a:r>
                        <a:rPr lang="ko-KR" altLang="en-US" sz="1200" kern="0" spc="-90">
                          <a:effectLst/>
                        </a:rPr>
                        <a:t> 대비 학생 행동요령을 교육하였는가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침수･단전 등에 대비한 준비사항을 점검하였는가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</a:rPr>
                        <a:t>학교 내 붕괴</a:t>
                      </a:r>
                      <a:r>
                        <a:rPr lang="en-US" altLang="ko-KR" sz="1200" kern="0" spc="-70">
                          <a:effectLst/>
                        </a:rPr>
                        <a:t>, </a:t>
                      </a:r>
                      <a:r>
                        <a:rPr lang="ko-KR" altLang="en-US" sz="1200" kern="0" spc="-70">
                          <a:effectLst/>
                        </a:rPr>
                        <a:t>산사태</a:t>
                      </a:r>
                      <a:r>
                        <a:rPr lang="en-US" altLang="ko-KR" sz="1200" kern="0" spc="-70">
                          <a:effectLst/>
                        </a:rPr>
                        <a:t>, </a:t>
                      </a:r>
                      <a:r>
                        <a:rPr lang="ko-KR" altLang="en-US" sz="1200" kern="0" spc="-70">
                          <a:effectLst/>
                        </a:rPr>
                        <a:t>침수 등 위험요인에 대한 안전조치</a:t>
                      </a:r>
                      <a:r>
                        <a:rPr lang="en-US" altLang="ko-KR" sz="1200" kern="0" spc="-40">
                          <a:effectLst/>
                        </a:rPr>
                        <a:t>(</a:t>
                      </a:r>
                      <a:r>
                        <a:rPr lang="ko-KR" altLang="en-US" sz="1200" kern="0" spc="-40">
                          <a:effectLst/>
                        </a:rPr>
                        <a:t>접근금지 표시</a:t>
                      </a:r>
                      <a:r>
                        <a:rPr lang="en-US" altLang="ko-KR" sz="1200" kern="0" spc="-40">
                          <a:effectLst/>
                        </a:rPr>
                        <a:t>, </a:t>
                      </a:r>
                      <a:r>
                        <a:rPr lang="ko-KR" altLang="en-US" sz="1200" kern="0" spc="-40">
                          <a:effectLst/>
                        </a:rPr>
                        <a:t>배수로 정초</a:t>
                      </a:r>
                      <a:r>
                        <a:rPr lang="en-US" altLang="ko-KR" sz="1200" kern="0" spc="-40">
                          <a:effectLst/>
                        </a:rPr>
                        <a:t>, </a:t>
                      </a:r>
                      <a:r>
                        <a:rPr lang="ko-KR" altLang="en-US" sz="1200" kern="0" spc="-40">
                          <a:effectLst/>
                        </a:rPr>
                        <a:t>옥상 배수관 점검 등</a:t>
                      </a:r>
                      <a:r>
                        <a:rPr lang="en-US" altLang="ko-KR" sz="1200" kern="0" spc="-40">
                          <a:effectLst/>
                        </a:rPr>
                        <a:t>)</a:t>
                      </a:r>
                      <a:r>
                        <a:rPr lang="ko-KR" altLang="en-US" sz="1200" kern="0" spc="-40">
                          <a:effectLst/>
                        </a:rPr>
                        <a:t>를 하였는가</a:t>
                      </a:r>
                      <a:r>
                        <a:rPr lang="en-US" altLang="ko-KR" sz="1200" kern="0" spc="-4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</a:rPr>
                        <a:t>학교 내 축대나 옹벽에 균열이나 기울어짐은 없는가</a:t>
                      </a:r>
                      <a:r>
                        <a:rPr lang="en-US" altLang="ko-KR" sz="1200" kern="0" spc="-7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</a:rPr>
                        <a:t>옹벽 배수공에 막혀 있는 곳은 없는가</a:t>
                      </a:r>
                      <a:r>
                        <a:rPr lang="en-US" altLang="ko-KR" sz="1200" kern="0" spc="-7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</a:rPr>
                        <a:t>침수예상지역은 물을 막기 위한 모래주머니 등을 준비해 두었는가</a:t>
                      </a:r>
                      <a:r>
                        <a:rPr lang="en-US" altLang="ko-KR" sz="1200" kern="0" spc="-7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필요시 등･하교 시간조정</a:t>
                      </a:r>
                      <a:r>
                        <a:rPr lang="en-US" altLang="ko-KR" sz="1200" kern="0" spc="-40">
                          <a:effectLst/>
                        </a:rPr>
                        <a:t>, </a:t>
                      </a:r>
                      <a:r>
                        <a:rPr lang="ko-KR" altLang="en-US" sz="1200" kern="0" spc="-40">
                          <a:effectLst/>
                        </a:rPr>
                        <a:t>휴업 등의 학사행정 조치를 결정하고 전파할 준비가 되었는가</a:t>
                      </a:r>
                      <a:r>
                        <a:rPr lang="en-US" altLang="ko-KR" sz="1200" kern="0" spc="-4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>
                          <a:effectLst/>
                        </a:rPr>
                        <a:t>등･하교시 위험 상황</a:t>
                      </a:r>
                      <a:r>
                        <a:rPr lang="en-US" altLang="ko-KR" sz="1200" kern="0" spc="-20">
                          <a:effectLst/>
                        </a:rPr>
                        <a:t>(</a:t>
                      </a:r>
                      <a:r>
                        <a:rPr lang="ko-KR" altLang="en-US" sz="1200" kern="0" spc="-20">
                          <a:effectLst/>
                        </a:rPr>
                        <a:t>침수</a:t>
                      </a:r>
                      <a:r>
                        <a:rPr lang="en-US" altLang="ko-KR" sz="1200" kern="0" spc="-20">
                          <a:effectLst/>
                        </a:rPr>
                        <a:t>, </a:t>
                      </a:r>
                      <a:r>
                        <a:rPr lang="ko-KR" altLang="en-US" sz="1200" kern="0" spc="-20">
                          <a:effectLst/>
                        </a:rPr>
                        <a:t>통학로 소실 등</a:t>
                      </a:r>
                      <a:r>
                        <a:rPr lang="en-US" altLang="ko-KR" sz="1200" kern="0" spc="-20">
                          <a:effectLst/>
                        </a:rPr>
                        <a:t>)</a:t>
                      </a:r>
                      <a:r>
                        <a:rPr lang="ko-KR" altLang="en-US" sz="1200" kern="0" spc="-20">
                          <a:effectLst/>
                        </a:rPr>
                        <a:t>을 확인하고</a:t>
                      </a:r>
                      <a:r>
                        <a:rPr lang="ko-KR" altLang="en-US" sz="1200" kern="0" spc="0">
                          <a:effectLst/>
                        </a:rPr>
                        <a:t> </a:t>
                      </a:r>
                      <a:r>
                        <a:rPr lang="ko-KR" altLang="en-US" sz="1200" kern="0" spc="-60">
                          <a:effectLst/>
                        </a:rPr>
                        <a:t>대응조치</a:t>
                      </a:r>
                      <a:r>
                        <a:rPr lang="en-US" altLang="ko-KR" sz="1200" kern="0" spc="-60">
                          <a:effectLst/>
                        </a:rPr>
                        <a:t>(</a:t>
                      </a:r>
                      <a:r>
                        <a:rPr lang="ko-KR" altLang="en-US" sz="1200" kern="0" spc="-60">
                          <a:effectLst/>
                        </a:rPr>
                        <a:t>교육</a:t>
                      </a:r>
                      <a:r>
                        <a:rPr lang="en-US" altLang="ko-KR" sz="1200" kern="0" spc="-60">
                          <a:effectLst/>
                        </a:rPr>
                        <a:t>, </a:t>
                      </a:r>
                      <a:r>
                        <a:rPr lang="ko-KR" altLang="en-US" sz="1200" kern="0" spc="-60">
                          <a:effectLst/>
                        </a:rPr>
                        <a:t>학부모 연락</a:t>
                      </a:r>
                      <a:r>
                        <a:rPr lang="en-US" altLang="ko-KR" sz="1200" kern="0" spc="-60">
                          <a:effectLst/>
                        </a:rPr>
                        <a:t>, </a:t>
                      </a:r>
                      <a:r>
                        <a:rPr lang="ko-KR" altLang="en-US" sz="1200" kern="0" spc="-60">
                          <a:effectLst/>
                        </a:rPr>
                        <a:t>이동 안전 조치</a:t>
                      </a:r>
                      <a:r>
                        <a:rPr lang="en-US" altLang="ko-KR" sz="1200" kern="0" spc="-60">
                          <a:effectLst/>
                        </a:rPr>
                        <a:t>)</a:t>
                      </a:r>
                      <a:r>
                        <a:rPr lang="ko-KR" altLang="en-US" sz="1200" kern="0" spc="-60">
                          <a:effectLst/>
                        </a:rPr>
                        <a:t>를 할 준비가</a:t>
                      </a:r>
                      <a:r>
                        <a:rPr lang="ko-KR" altLang="en-US" sz="1200" kern="0" spc="0">
                          <a:effectLst/>
                        </a:rPr>
                        <a:t> 되었는가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748466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232000" y="8475137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86248" y="121407"/>
            <a:ext cx="391881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가정</a:t>
            </a: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단독주택</a:t>
            </a: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6247" y="1270214"/>
            <a:ext cx="5900470" cy="601539"/>
            <a:chOff x="192017" y="3898454"/>
            <a:chExt cx="5900470" cy="601537"/>
          </a:xfrm>
          <a:effectLst/>
        </p:grpSpPr>
        <p:pic>
          <p:nvPicPr>
            <p:cNvPr id="17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>
                  <a:effectLst/>
                </a:rPr>
                <a:t>Ⅰ. </a:t>
              </a:r>
              <a:r>
                <a:rPr lang="ko-KR" altLang="en-US" sz="2600" b="1" dirty="0">
                  <a:effectLst/>
                </a:rPr>
                <a:t>안전점검의 날 준비･점검 사항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79187" y="2156256"/>
            <a:ext cx="5705122" cy="576064"/>
            <a:chOff x="179185" y="1907705"/>
            <a:chExt cx="5705122" cy="576064"/>
          </a:xfrm>
        </p:grpSpPr>
        <p:pic>
          <p:nvPicPr>
            <p:cNvPr id="7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타원 22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안전점검의 날 준비 사항</a:t>
              </a:r>
              <a:endParaRPr lang="ko-KR" altLang="en-US" sz="2000" dirty="0"/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77009" y="3018694"/>
            <a:ext cx="665512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① 가족과 함께 재난대비를 위한 회의시간을 가집시다</a:t>
            </a:r>
            <a:r>
              <a:rPr lang="en-US" altLang="ko-KR" b="1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재난발생 중이나 이후에 어떻게 행동할 것인지 얘기해 봅시다</a:t>
            </a:r>
            <a:r>
              <a:rPr lang="en-US" altLang="ko-KR" dirty="0"/>
              <a:t>. </a:t>
            </a:r>
            <a:endParaRPr lang="ko-KR" altLang="en-US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가족들이 </a:t>
            </a:r>
            <a:r>
              <a:rPr lang="ko-KR" altLang="en-US" dirty="0"/>
              <a:t>모두 헤어졌을 때 다시 만날 수 있는 장소를 결정해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둡시다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집안의 전기</a:t>
            </a:r>
            <a:r>
              <a:rPr lang="en-US" altLang="ko-KR" dirty="0"/>
              <a:t>, </a:t>
            </a:r>
            <a:r>
              <a:rPr lang="ko-KR" altLang="en-US" dirty="0"/>
              <a:t>가스</a:t>
            </a:r>
            <a:r>
              <a:rPr lang="en-US" altLang="ko-KR" dirty="0"/>
              <a:t>, </a:t>
            </a:r>
            <a:r>
              <a:rPr lang="ko-KR" altLang="en-US" dirty="0"/>
              <a:t>수도 공급을 차단하는 방법을 공유합시다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spc="-100" dirty="0" smtClean="0"/>
              <a:t>-  </a:t>
            </a:r>
            <a:r>
              <a:rPr lang="ko-KR" altLang="en-US" spc="-100" dirty="0" smtClean="0"/>
              <a:t>살고 </a:t>
            </a:r>
            <a:r>
              <a:rPr lang="ko-KR" altLang="en-US" spc="-100" dirty="0"/>
              <a:t>있는 지역의 비상 연락처를 공유하고 전화기 옆에 </a:t>
            </a:r>
            <a:r>
              <a:rPr lang="ko-KR" altLang="en-US" spc="-100" dirty="0" smtClean="0"/>
              <a:t>보관해야 </a:t>
            </a:r>
            <a:endParaRPr lang="en-US" altLang="ko-KR" spc="-100" dirty="0" smtClean="0"/>
          </a:p>
          <a:p>
            <a:pPr fontAlgn="base">
              <a:lnSpc>
                <a:spcPct val="150000"/>
              </a:lnSpc>
            </a:pPr>
            <a:r>
              <a:rPr lang="en-US" altLang="ko-KR" spc="-100" dirty="0" smtClean="0"/>
              <a:t>    </a:t>
            </a:r>
            <a:r>
              <a:rPr lang="ko-KR" altLang="en-US" dirty="0" smtClean="0"/>
              <a:t>합니다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sz="1400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② </a:t>
            </a:r>
            <a:r>
              <a:rPr lang="ko-KR" altLang="en-US" b="1" dirty="0"/>
              <a:t>응급환자 </a:t>
            </a:r>
            <a:r>
              <a:rPr lang="ko-KR" altLang="en-US" b="1" dirty="0" err="1"/>
              <a:t>대처법을</a:t>
            </a:r>
            <a:r>
              <a:rPr lang="ko-KR" altLang="en-US" b="1" dirty="0"/>
              <a:t> 알아 둡시다</a:t>
            </a:r>
            <a:r>
              <a:rPr lang="en-US" altLang="ko-KR" b="1" dirty="0"/>
              <a:t>. 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응급환자 발생시 </a:t>
            </a:r>
            <a:r>
              <a:rPr lang="en-US" altLang="ko-KR" dirty="0"/>
              <a:t>119</a:t>
            </a:r>
            <a:r>
              <a:rPr lang="ko-KR" altLang="en-US" dirty="0"/>
              <a:t>로 연락해야 합니다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spc="-100" dirty="0" smtClean="0"/>
              <a:t>-  </a:t>
            </a:r>
            <a:r>
              <a:rPr lang="ko-KR" altLang="en-US" spc="-100" dirty="0" smtClean="0"/>
              <a:t>응급환자의 </a:t>
            </a:r>
            <a:r>
              <a:rPr lang="ko-KR" altLang="en-US" spc="-100" dirty="0"/>
              <a:t>상태를 자세히 말하고</a:t>
            </a:r>
            <a:r>
              <a:rPr lang="en-US" altLang="ko-KR" spc="-100" dirty="0"/>
              <a:t>, </a:t>
            </a:r>
            <a:r>
              <a:rPr lang="ko-KR" altLang="en-US" spc="-100" dirty="0"/>
              <a:t>지시내용에 따라 </a:t>
            </a:r>
            <a:r>
              <a:rPr lang="ko-KR" altLang="en-US" spc="-100" dirty="0" smtClean="0"/>
              <a:t>응급처치를 </a:t>
            </a:r>
            <a:endParaRPr lang="en-US" altLang="ko-KR" spc="-100" dirty="0" smtClean="0"/>
          </a:p>
          <a:p>
            <a:pPr fontAlgn="base">
              <a:lnSpc>
                <a:spcPct val="150000"/>
              </a:lnSpc>
            </a:pPr>
            <a:r>
              <a:rPr lang="en-US" altLang="ko-KR" spc="-100" dirty="0" smtClean="0"/>
              <a:t>    </a:t>
            </a:r>
            <a:r>
              <a:rPr lang="ko-KR" altLang="en-US" dirty="0" smtClean="0"/>
              <a:t>하는 </a:t>
            </a:r>
            <a:r>
              <a:rPr lang="ko-KR" altLang="en-US" dirty="0"/>
              <a:t>것이 좋습니다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평상시에 </a:t>
            </a:r>
            <a:r>
              <a:rPr lang="ko-KR" altLang="en-US" dirty="0"/>
              <a:t>응급처리 방법을 익혀 두어야 합니다</a:t>
            </a:r>
            <a:r>
              <a:rPr lang="en-US" altLang="ko-KR" dirty="0"/>
              <a:t>.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72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65651" y="1029698"/>
            <a:ext cx="5705122" cy="576064"/>
            <a:chOff x="179185" y="1907705"/>
            <a:chExt cx="5705122" cy="576064"/>
          </a:xfrm>
        </p:grpSpPr>
        <p:pic>
          <p:nvPicPr>
            <p:cNvPr id="6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화 재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47302"/>
              </p:ext>
            </p:extLst>
          </p:nvPr>
        </p:nvGraphicFramePr>
        <p:xfrm>
          <a:off x="224643" y="1763689"/>
          <a:ext cx="6408712" cy="65660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교무실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행정실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화재 대비 소방훈련계획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방재계획 등을 수립하였는가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소방점검에서 발견된 </a:t>
                      </a:r>
                      <a:r>
                        <a:rPr lang="ko-KR" altLang="en-US" sz="1200" kern="0" spc="0" dirty="0" err="1">
                          <a:effectLst/>
                        </a:rPr>
                        <a:t>지적사항은</a:t>
                      </a:r>
                      <a:r>
                        <a:rPr lang="ko-KR" altLang="en-US" sz="1200" kern="0" spc="0" dirty="0">
                          <a:effectLst/>
                        </a:rPr>
                        <a:t> 즉시 시정하였는가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불필요한 가연물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폐지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폐박스</a:t>
                      </a:r>
                      <a:r>
                        <a:rPr lang="ko-KR" altLang="en-US" sz="1200" kern="0" spc="0" dirty="0">
                          <a:effectLst/>
                        </a:rPr>
                        <a:t> 등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r>
                        <a:rPr lang="ko-KR" altLang="en-US" sz="1200" kern="0" spc="0" dirty="0">
                          <a:effectLst/>
                        </a:rPr>
                        <a:t>은 치웠는가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 err="1">
                          <a:effectLst/>
                        </a:rPr>
                        <a:t>교사동</a:t>
                      </a:r>
                      <a:r>
                        <a:rPr lang="ko-KR" altLang="en-US" sz="1200" kern="0" spc="-50" dirty="0">
                          <a:effectLst/>
                        </a:rPr>
                        <a:t> 각 층 소화전에 피난유도 </a:t>
                      </a:r>
                      <a:r>
                        <a:rPr lang="ko-KR" altLang="en-US" sz="1200" kern="0" spc="-50" dirty="0" err="1">
                          <a:effectLst/>
                        </a:rPr>
                        <a:t>계획도를</a:t>
                      </a:r>
                      <a:r>
                        <a:rPr lang="ko-KR" altLang="en-US" sz="1200" kern="0" spc="-50" dirty="0">
                          <a:effectLst/>
                        </a:rPr>
                        <a:t> 부착하였는가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대피훈련을 정기적으로 실시하고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각 </a:t>
                      </a:r>
                      <a:r>
                        <a:rPr lang="ko-KR" altLang="en-US" sz="1200" kern="0" spc="0" dirty="0" err="1">
                          <a:effectLst/>
                        </a:rPr>
                        <a:t>실별로</a:t>
                      </a:r>
                      <a:r>
                        <a:rPr lang="ko-KR" altLang="en-US" sz="1200" kern="0" spc="0" dirty="0">
                          <a:effectLst/>
                        </a:rPr>
                        <a:t> 화재예방 </a:t>
                      </a:r>
                      <a:r>
                        <a:rPr lang="ko-KR" altLang="en-US" sz="1200" kern="0" spc="0" dirty="0" err="1">
                          <a:effectLst/>
                        </a:rPr>
                        <a:t>점검표를</a:t>
                      </a:r>
                      <a:r>
                        <a:rPr lang="ko-KR" altLang="en-US" sz="1200" kern="0" spc="0" dirty="0">
                          <a:effectLst/>
                        </a:rPr>
                        <a:t> 비치하였는가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교실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사용한 전기기구는 플러그를 뽑아 놓고 퇴실하였는가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개인 전열기구 사용은 금지하고 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>
                          <a:effectLst/>
                        </a:rPr>
                        <a:t>전기코드는 부분적으로 끊어지거나 피복이 벗겨진 곳이</a:t>
                      </a:r>
                      <a:r>
                        <a:rPr lang="ko-KR" altLang="en-US" sz="1200" kern="0" spc="0">
                          <a:effectLst/>
                        </a:rPr>
                        <a:t> 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>
                          <a:effectLst/>
                        </a:rPr>
                        <a:t>소화기는 주출입구 옆 눈에 잘 띄는 곳에 비치되어 있는가</a:t>
                      </a:r>
                      <a:r>
                        <a:rPr lang="en-US" altLang="ko-KR" sz="1200" kern="0" spc="-9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전열기는 벽면이나 인화성 물질 주변에서 떨어져 있지 않는가</a:t>
                      </a:r>
                      <a:r>
                        <a:rPr lang="en-US" altLang="ko-KR" sz="1200" kern="0" spc="0">
                          <a:effectLst/>
                        </a:rPr>
                        <a:t>??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</a:rPr>
                        <a:t>소화기의 압력게이지가 녹색 범위에 있는지 확인하였는가</a:t>
                      </a:r>
                      <a:r>
                        <a:rPr lang="en-US" altLang="ko-KR" sz="1200" kern="0" spc="-7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교실의 쓰레기는 방과 후에 치워지고 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46054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실험･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실습실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30" baseline="0" dirty="0">
                          <a:effectLst/>
                        </a:rPr>
                        <a:t>실험･실습 전에 기구 사용법 및 위험성에 대하여 충분히 교육하고 있는가</a:t>
                      </a:r>
                      <a:r>
                        <a:rPr lang="en-US" altLang="ko-KR" sz="1200" kern="0" spc="-130" baseline="0" dirty="0">
                          <a:effectLst/>
                        </a:rPr>
                        <a:t>?</a:t>
                      </a:r>
                      <a:endParaRPr lang="ko-KR" altLang="en-US" sz="1100" kern="0" spc="-13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실험･실습이 없을 경우 실험기구의 전원코드를 뽑아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특수한 실험･실습실에는 용도에 적합한 소화기를 비치해 두었는가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42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40" baseline="0" dirty="0">
                          <a:effectLst/>
                        </a:rPr>
                        <a:t>폭발 및 화재 위험이 있는 약품들은 출입구에서 먼 위치에 보관해 두었는가</a:t>
                      </a:r>
                      <a:r>
                        <a:rPr lang="en-US" altLang="ko-KR" sz="1200" kern="0" spc="-140" baseline="0" dirty="0">
                          <a:effectLst/>
                        </a:rPr>
                        <a:t>?</a:t>
                      </a:r>
                      <a:endParaRPr lang="ko-KR" altLang="en-US" sz="1100" kern="0" spc="-14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baseline="0" dirty="0">
                          <a:effectLst/>
                        </a:rPr>
                        <a:t>일반 소화기를 사용할 수 없는 </a:t>
                      </a:r>
                      <a:r>
                        <a:rPr lang="ko-KR" altLang="en-US" sz="1200" kern="0" spc="-40" baseline="0" dirty="0" err="1">
                          <a:effectLst/>
                        </a:rPr>
                        <a:t>화학실에는</a:t>
                      </a:r>
                      <a:r>
                        <a:rPr lang="ko-KR" altLang="en-US" sz="1200" kern="0" spc="-40" baseline="0" dirty="0">
                          <a:effectLst/>
                        </a:rPr>
                        <a:t> </a:t>
                      </a:r>
                      <a:r>
                        <a:rPr lang="ko-KR" altLang="en-US" sz="1200" kern="0" spc="-40" baseline="0" dirty="0" err="1">
                          <a:effectLst/>
                        </a:rPr>
                        <a:t>모래함을</a:t>
                      </a:r>
                      <a:r>
                        <a:rPr lang="ko-KR" altLang="en-US" sz="1200" kern="0" spc="-40" baseline="0" dirty="0">
                          <a:effectLst/>
                        </a:rPr>
                        <a:t> 준비하였는가</a:t>
                      </a:r>
                      <a:r>
                        <a:rPr lang="en-US" altLang="ko-KR" sz="1200" kern="0" spc="-40" baseline="0" dirty="0">
                          <a:effectLst/>
                        </a:rPr>
                        <a:t>?</a:t>
                      </a:r>
                      <a:endParaRPr lang="ko-KR" altLang="en-US" sz="1100" kern="0" spc="-4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관리･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숙직실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숙직실에서 취사기구의 사용을 금지하고 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413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화재수신기를 항상 켜놓고 작동상태를 상시 확인하고 있는가</a:t>
                      </a:r>
                      <a:r>
                        <a:rPr lang="en-US" altLang="ko-KR" sz="1200" kern="0" spc="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475137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06517"/>
              </p:ext>
            </p:extLst>
          </p:nvPr>
        </p:nvGraphicFramePr>
        <p:xfrm>
          <a:off x="224643" y="1259634"/>
          <a:ext cx="6408712" cy="5574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58445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화장실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20" dirty="0" err="1">
                          <a:effectLst/>
                        </a:rPr>
                        <a:t>점검구</a:t>
                      </a:r>
                      <a:r>
                        <a:rPr lang="ko-KR" altLang="en-US" sz="1200" kern="0" spc="20" dirty="0">
                          <a:effectLst/>
                        </a:rPr>
                        <a:t> 덮개에 </a:t>
                      </a:r>
                      <a:r>
                        <a:rPr lang="ko-KR" altLang="en-US" sz="1200" kern="0" spc="20" dirty="0" err="1">
                          <a:effectLst/>
                        </a:rPr>
                        <a:t>잠금장치를</a:t>
                      </a:r>
                      <a:r>
                        <a:rPr lang="ko-KR" altLang="en-US" sz="1200" kern="0" spc="20" dirty="0">
                          <a:effectLst/>
                        </a:rPr>
                        <a:t> 설치하여 학생들이 열지 못하도록 </a:t>
                      </a:r>
                      <a:endParaRPr lang="en-US" altLang="ko-KR" sz="1200" kern="0" spc="20" dirty="0" smtClean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20" dirty="0" smtClean="0">
                          <a:effectLst/>
                        </a:rPr>
                        <a:t>관리하고 </a:t>
                      </a:r>
                      <a:r>
                        <a:rPr lang="ko-KR" altLang="en-US" sz="1200" kern="0" spc="20" dirty="0">
                          <a:effectLst/>
                        </a:rPr>
                        <a:t>있는가</a:t>
                      </a:r>
                      <a:r>
                        <a:rPr lang="en-US" altLang="ko-KR" sz="1200" kern="0" spc="2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30" baseline="0" dirty="0">
                          <a:effectLst/>
                        </a:rPr>
                        <a:t>동파방지를 위해 난방기구를 설치한 경우 점검을 계속하고 있는가</a:t>
                      </a:r>
                      <a:r>
                        <a:rPr lang="en-US" altLang="ko-KR" sz="1200" kern="0" spc="-30" baseline="0" dirty="0">
                          <a:effectLst/>
                        </a:rPr>
                        <a:t>?</a:t>
                      </a:r>
                      <a:endParaRPr lang="ko-KR" altLang="en-US" sz="1100" kern="0" spc="-3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화장실 환풍기의 정상작동 여부를 확인하였는가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복도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복도에는 소화기를 </a:t>
                      </a:r>
                      <a:r>
                        <a:rPr lang="en-US" altLang="ko-KR" sz="1200" kern="0" spc="0" dirty="0">
                          <a:effectLst/>
                        </a:rPr>
                        <a:t>20m </a:t>
                      </a:r>
                      <a:r>
                        <a:rPr lang="ko-KR" altLang="en-US" sz="1200" kern="0" spc="0" dirty="0">
                          <a:effectLst/>
                        </a:rPr>
                        <a:t>이내마다 비치하고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옥내소화전의 램프가 켜져 있는지 확인하였는가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옥내소화전의 호스 비치상태 및 부식여부를 확인하였는가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복도 방화문의 작동상태를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비상구에 인화성 물질이 쌓여 있지는 않은가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체육관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</a:rPr>
                        <a:t>강당</a:t>
                      </a:r>
                      <a:r>
                        <a:rPr lang="en-US" altLang="ko-KR" sz="1200" kern="0" spc="0">
                          <a:effectLst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체육관</a:t>
                      </a:r>
                      <a:r>
                        <a:rPr lang="en-US" altLang="ko-KR" sz="1200" kern="0" spc="-90" dirty="0">
                          <a:effectLst/>
                        </a:rPr>
                        <a:t>(</a:t>
                      </a:r>
                      <a:r>
                        <a:rPr lang="ko-KR" altLang="en-US" sz="1200" kern="0" spc="-90" dirty="0">
                          <a:effectLst/>
                        </a:rPr>
                        <a:t>강당</a:t>
                      </a:r>
                      <a:r>
                        <a:rPr lang="en-US" altLang="ko-KR" sz="1200" kern="0" spc="-90" dirty="0">
                          <a:effectLst/>
                        </a:rPr>
                        <a:t>)</a:t>
                      </a:r>
                      <a:r>
                        <a:rPr lang="ko-KR" altLang="en-US" sz="1200" kern="0" spc="-90" dirty="0">
                          <a:effectLst/>
                        </a:rPr>
                        <a:t>은 별도의 </a:t>
                      </a:r>
                      <a:r>
                        <a:rPr lang="ko-KR" altLang="en-US" sz="1200" kern="0" spc="-90" dirty="0" err="1">
                          <a:effectLst/>
                        </a:rPr>
                        <a:t>분전반을</a:t>
                      </a:r>
                      <a:r>
                        <a:rPr lang="ko-KR" altLang="en-US" sz="1200" kern="0" spc="-90" dirty="0">
                          <a:effectLst/>
                        </a:rPr>
                        <a:t> 설치하여 관리하고 있는가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체육관</a:t>
                      </a:r>
                      <a:r>
                        <a:rPr lang="en-US" altLang="ko-KR" sz="1200" kern="0" spc="-20" dirty="0">
                          <a:effectLst/>
                        </a:rPr>
                        <a:t>(</a:t>
                      </a:r>
                      <a:r>
                        <a:rPr lang="ko-KR" altLang="en-US" sz="1200" kern="0" spc="-20" dirty="0">
                          <a:effectLst/>
                        </a:rPr>
                        <a:t>강당</a:t>
                      </a:r>
                      <a:r>
                        <a:rPr lang="en-US" altLang="ko-KR" sz="1200" kern="0" spc="-20" dirty="0">
                          <a:effectLst/>
                        </a:rPr>
                        <a:t>)</a:t>
                      </a:r>
                      <a:r>
                        <a:rPr lang="ko-KR" altLang="en-US" sz="1200" kern="0" spc="-20" dirty="0">
                          <a:effectLst/>
                        </a:rPr>
                        <a:t>을 사용한 후에는 전원을 차단하고 있는가</a:t>
                      </a:r>
                      <a:r>
                        <a:rPr lang="en-US" altLang="ko-KR" sz="1200" kern="0" spc="-2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20" dirty="0">
                          <a:effectLst/>
                        </a:rPr>
                        <a:t>화재감지기 </a:t>
                      </a:r>
                      <a:r>
                        <a:rPr lang="ko-KR" altLang="en-US" sz="1200" kern="0" spc="20" dirty="0" err="1">
                          <a:effectLst/>
                        </a:rPr>
                        <a:t>작동시</a:t>
                      </a:r>
                      <a:r>
                        <a:rPr lang="ko-KR" altLang="en-US" sz="1200" kern="0" spc="20" dirty="0">
                          <a:effectLst/>
                        </a:rPr>
                        <a:t> 당직실의 수신기에서 확인할 수 있는가</a:t>
                      </a:r>
                      <a:r>
                        <a:rPr lang="en-US" altLang="ko-KR" sz="1200" kern="0" spc="2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급식실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 dirty="0" err="1">
                          <a:effectLst/>
                        </a:rPr>
                        <a:t>조리원에</a:t>
                      </a:r>
                      <a:r>
                        <a:rPr lang="ko-KR" altLang="en-US" sz="1200" kern="0" spc="-10" dirty="0">
                          <a:effectLst/>
                        </a:rPr>
                        <a:t> 대한 화재예방 교육을 매월 실시하고 있는가</a:t>
                      </a:r>
                      <a:r>
                        <a:rPr lang="en-US" altLang="ko-KR" sz="1200" kern="0" spc="-1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effectLst/>
                        </a:rPr>
                        <a:t>급식실의 자동확산소화기는 화기가 있는 조리기 상부마다</a:t>
                      </a:r>
                      <a:r>
                        <a:rPr lang="ko-KR" altLang="en-US" sz="1200" kern="0" spc="0" dirty="0">
                          <a:effectLst/>
                        </a:rPr>
                        <a:t> 설치되어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조리기구는 </a:t>
                      </a:r>
                      <a:r>
                        <a:rPr lang="en-US" altLang="ko-KR" sz="1200" kern="0" spc="0" dirty="0">
                          <a:effectLst/>
                        </a:rPr>
                        <a:t>2</a:t>
                      </a:r>
                      <a:r>
                        <a:rPr lang="ko-KR" altLang="en-US" sz="1200" kern="0" spc="0" dirty="0">
                          <a:effectLst/>
                        </a:rPr>
                        <a:t>인 </a:t>
                      </a:r>
                      <a:r>
                        <a:rPr lang="en-US" altLang="ko-KR" sz="1200" kern="0" spc="0" dirty="0">
                          <a:effectLst/>
                        </a:rPr>
                        <a:t>1</a:t>
                      </a:r>
                      <a:r>
                        <a:rPr lang="ko-KR" altLang="en-US" sz="1200" kern="0" spc="0" dirty="0">
                          <a:effectLst/>
                        </a:rPr>
                        <a:t>조로 사용하고 사용 중에는 자리를 비우지 않고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6" name="슬라이드 번호 개체 틀 4"/>
          <p:cNvSpPr txBox="1">
            <a:spLocks/>
          </p:cNvSpPr>
          <p:nvPr/>
        </p:nvSpPr>
        <p:spPr>
          <a:xfrm>
            <a:off x="2088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29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86248" y="121407"/>
            <a:ext cx="391881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지하역사</a:t>
            </a:r>
            <a:endParaRPr lang="ko-KR" altLang="en-US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328" y="964274"/>
            <a:ext cx="5900470" cy="601539"/>
            <a:chOff x="192017" y="3898454"/>
            <a:chExt cx="5900470" cy="601537"/>
          </a:xfrm>
          <a:effectLst/>
        </p:grpSpPr>
        <p:pic>
          <p:nvPicPr>
            <p:cNvPr id="7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>
                  <a:effectLst/>
                </a:rPr>
                <a:t>Ⅰ. </a:t>
              </a:r>
              <a:r>
                <a:rPr lang="ko-KR" altLang="en-US" sz="2600" b="1" dirty="0">
                  <a:effectLst/>
                </a:rPr>
                <a:t>안전점검의 날 </a:t>
              </a:r>
              <a:r>
                <a:rPr lang="ko-KR" altLang="en-US" sz="2600" b="1" dirty="0" smtClean="0">
                  <a:effectLst/>
                </a:rPr>
                <a:t>점검 </a:t>
              </a:r>
              <a:r>
                <a:rPr lang="ko-KR" altLang="en-US" sz="2600" b="1" dirty="0">
                  <a:effectLst/>
                </a:rPr>
                <a:t>사항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09241" y="1691680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역사 시설물</a:t>
            </a:r>
            <a:endParaRPr lang="en-US" altLang="ko-KR" sz="8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67211"/>
              </p:ext>
            </p:extLst>
          </p:nvPr>
        </p:nvGraphicFramePr>
        <p:xfrm>
          <a:off x="224643" y="2112472"/>
          <a:ext cx="6408712" cy="630631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04039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승객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안전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시설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소화기 및 소화전 비치 여부 및 관리상태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천장판</a:t>
                      </a:r>
                      <a:r>
                        <a:rPr lang="ko-KR" altLang="en-US" sz="1200" kern="0" spc="0" dirty="0">
                          <a:effectLst/>
                        </a:rPr>
                        <a:t> 탈락 우려개소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셔터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배수로카바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 err="1">
                          <a:effectLst/>
                        </a:rPr>
                        <a:t>트랜치석</a:t>
                      </a:r>
                      <a:r>
                        <a:rPr lang="en-US" altLang="ko-KR" sz="1200" kern="0" spc="0" dirty="0">
                          <a:effectLst/>
                        </a:rPr>
                        <a:t>), </a:t>
                      </a:r>
                      <a:r>
                        <a:rPr lang="ko-KR" altLang="en-US" sz="1200" kern="0" spc="0" dirty="0">
                          <a:effectLst/>
                        </a:rPr>
                        <a:t>핸드레일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외부출입구 및 내부계단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고가역사 외벽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</a:rPr>
                        <a:t>창호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타일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판넬</a:t>
                      </a:r>
                      <a:r>
                        <a:rPr lang="en-US" altLang="ko-KR" sz="1200" kern="0" spc="0" dirty="0">
                          <a:effectLst/>
                        </a:rPr>
                        <a:t>), </a:t>
                      </a:r>
                      <a:r>
                        <a:rPr lang="ko-KR" altLang="en-US" sz="1200" kern="0" spc="0" dirty="0">
                          <a:effectLst/>
                        </a:rPr>
                        <a:t>지붕</a:t>
                      </a:r>
                      <a:r>
                        <a:rPr lang="en-US" altLang="ko-KR" sz="1200" kern="0" spc="0" dirty="0">
                          <a:effectLst/>
                        </a:rPr>
                        <a:t>(</a:t>
                      </a:r>
                      <a:r>
                        <a:rPr lang="ko-KR" altLang="en-US" sz="1200" kern="0" spc="0" dirty="0" err="1">
                          <a:effectLst/>
                        </a:rPr>
                        <a:t>천장재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갤러리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홈통</a:t>
                      </a:r>
                      <a:r>
                        <a:rPr lang="en-US" altLang="ko-KR" sz="1200" kern="0" spc="0" dirty="0">
                          <a:effectLst/>
                        </a:rPr>
                        <a:t>) </a:t>
                      </a:r>
                      <a:r>
                        <a:rPr lang="ko-KR" altLang="en-US" sz="1200" kern="0" spc="0" dirty="0">
                          <a:effectLst/>
                        </a:rPr>
                        <a:t>및 바닥 조인트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승강장 및 대합실 핸드레일 및 펜스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피난･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비상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장비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승강장 비상통화장치 작동상태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휴대용무전기 작동상태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녹화장치 작동상태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방화셔터 외관 및 작동상태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0912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서비스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시설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시각장애인용 유도타일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안전선타일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>
                          <a:effectLst/>
                        </a:rPr>
                        <a:t>승객의자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화장실 유지관리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장애인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편의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시설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에스컬레이터 외관 및 작동상태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엘리베이터 외관 및 작동상태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79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휠체어리프트 외관 및 작동상태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4015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누수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점검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 err="1">
                          <a:effectLst/>
                        </a:rPr>
                        <a:t>캐노피</a:t>
                      </a:r>
                      <a:r>
                        <a:rPr lang="ko-KR" altLang="en-US" sz="1200" kern="0" spc="-20" dirty="0">
                          <a:effectLst/>
                        </a:rPr>
                        <a:t> 지붕누수</a:t>
                      </a:r>
                      <a:r>
                        <a:rPr lang="en-US" altLang="ko-KR" sz="1200" kern="0" spc="-20" dirty="0">
                          <a:effectLst/>
                        </a:rPr>
                        <a:t>, </a:t>
                      </a:r>
                      <a:r>
                        <a:rPr lang="ko-KR" altLang="en-US" sz="1200" kern="0" spc="-20" dirty="0">
                          <a:effectLst/>
                        </a:rPr>
                        <a:t>이중벽체 배수구 막힘으로 인한 누수</a:t>
                      </a:r>
                      <a:r>
                        <a:rPr lang="en-US" altLang="ko-KR" sz="1200" kern="0" spc="-2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지붕누수 및 배수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7941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안내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표지판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비상유도등</a:t>
                      </a:r>
                      <a:r>
                        <a:rPr lang="ko-KR" altLang="en-US" sz="1200" kern="0" spc="0" dirty="0">
                          <a:effectLst/>
                        </a:rPr>
                        <a:t> 및 조명등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52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폴사인</a:t>
                      </a:r>
                      <a:r>
                        <a:rPr lang="ko-KR" altLang="en-US" sz="1200" kern="0" spc="0" dirty="0">
                          <a:effectLst/>
                        </a:rPr>
                        <a:t> 및 심볼사인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26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안내표지판 탈락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역명판</a:t>
                      </a:r>
                      <a:r>
                        <a:rPr lang="ko-KR" altLang="en-US" sz="1200" kern="0" spc="0" dirty="0">
                          <a:effectLst/>
                        </a:rPr>
                        <a:t> 및 </a:t>
                      </a:r>
                      <a:r>
                        <a:rPr lang="ko-KR" altLang="en-US" sz="1200" kern="0" spc="0" dirty="0" err="1">
                          <a:effectLst/>
                        </a:rPr>
                        <a:t>노선띠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환승띠</a:t>
                      </a:r>
                      <a:r>
                        <a:rPr lang="ko-KR" altLang="en-US" sz="1200" kern="0" spc="0" dirty="0">
                          <a:effectLst/>
                        </a:rPr>
                        <a:t>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방향유도표지판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점자안내표지판 이상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종합안내도 및 보조안내표지판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532440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89328" y="964274"/>
            <a:ext cx="5900470" cy="601539"/>
            <a:chOff x="192017" y="3898454"/>
            <a:chExt cx="5900470" cy="601537"/>
          </a:xfrm>
          <a:effectLst/>
        </p:grpSpPr>
        <p:pic>
          <p:nvPicPr>
            <p:cNvPr id="6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/>
                <a:t>Ⅱ</a:t>
              </a:r>
              <a:r>
                <a:rPr lang="en-US" altLang="ko-KR" sz="2600" b="1" dirty="0" smtClean="0">
                  <a:effectLst/>
                </a:rPr>
                <a:t>. </a:t>
              </a:r>
              <a:r>
                <a:rPr lang="ko-KR" altLang="en-US" sz="2600" b="1" dirty="0" smtClean="0">
                  <a:effectLst/>
                </a:rPr>
                <a:t>계절별 </a:t>
              </a:r>
              <a:r>
                <a:rPr lang="ko-KR" altLang="en-US" sz="2600" b="1" dirty="0" err="1" smtClean="0">
                  <a:effectLst/>
                </a:rPr>
                <a:t>대비ㆍ점검</a:t>
              </a:r>
              <a:r>
                <a:rPr lang="ko-KR" altLang="en-US" sz="2600" b="1" dirty="0" smtClean="0">
                  <a:effectLst/>
                </a:rPr>
                <a:t> 사항</a:t>
              </a:r>
              <a:endParaRPr lang="ko-KR" altLang="en-US" sz="2600" b="1" dirty="0">
                <a:effectLst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23191" y="1565813"/>
            <a:ext cx="5705122" cy="576064"/>
            <a:chOff x="179185" y="1907705"/>
            <a:chExt cx="5705122" cy="576064"/>
          </a:xfrm>
        </p:grpSpPr>
        <p:pic>
          <p:nvPicPr>
            <p:cNvPr id="9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타원 9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err="1" smtClean="0"/>
                <a:t>한파ㆍ대설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15911"/>
              </p:ext>
            </p:extLst>
          </p:nvPr>
        </p:nvGraphicFramePr>
        <p:xfrm>
          <a:off x="182266" y="2141877"/>
          <a:ext cx="6408712" cy="36903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21869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공통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ㅇ 겨울철 안전대책 수립 여부 및 이행 실태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effectLst/>
                        </a:rPr>
                        <a:t>- </a:t>
                      </a:r>
                      <a:r>
                        <a:rPr lang="ko-KR" altLang="en-US" sz="1200" kern="0" spc="-10">
                          <a:effectLst/>
                        </a:rPr>
                        <a:t>재난안전대책반 구성 실태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- </a:t>
                      </a:r>
                      <a:r>
                        <a:rPr lang="ko-KR" altLang="en-US" sz="1200" kern="0" spc="0">
                          <a:effectLst/>
                        </a:rPr>
                        <a:t>비상연락망 정비 실태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겨울철 중점 및 취약개소 관리상태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월동자재 적소 비치 및 정리 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역사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시설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･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설비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동파 우려 시설물 보완 상태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ㅇ 역사 화재예방 이행 실태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- </a:t>
                      </a:r>
                      <a:r>
                        <a:rPr lang="ko-KR" altLang="en-US" sz="1200" kern="0" spc="0">
                          <a:effectLst/>
                        </a:rPr>
                        <a:t>인가된 전열기기 사용 여부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- </a:t>
                      </a:r>
                      <a:r>
                        <a:rPr lang="ko-KR" altLang="en-US" sz="1200" kern="0" spc="0">
                          <a:effectLst/>
                        </a:rPr>
                        <a:t>배선 및 전기기기 취부상태 적정 여부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effectLst/>
                        </a:rPr>
                        <a:t>- </a:t>
                      </a:r>
                      <a:r>
                        <a:rPr lang="ko-KR" altLang="en-US" sz="1200" kern="0" spc="0">
                          <a:effectLst/>
                        </a:rPr>
                        <a:t>소화기 비치상태 및 충약 상태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제설자재</a:t>
                      </a:r>
                      <a:r>
                        <a:rPr lang="en-US" altLang="ko-KR" sz="1200" kern="0" spc="0">
                          <a:effectLst/>
                        </a:rPr>
                        <a:t>(</a:t>
                      </a:r>
                      <a:r>
                        <a:rPr lang="ko-KR" altLang="en-US" sz="1200" kern="0" spc="0">
                          <a:effectLst/>
                        </a:rPr>
                        <a:t>장비</a:t>
                      </a:r>
                      <a:r>
                        <a:rPr lang="en-US" altLang="ko-KR" sz="1200" kern="0" spc="0">
                          <a:effectLst/>
                        </a:rPr>
                        <a:t>) </a:t>
                      </a:r>
                      <a:r>
                        <a:rPr lang="ko-KR" altLang="en-US" sz="1200" kern="0" spc="0">
                          <a:effectLst/>
                        </a:rPr>
                        <a:t>정비 실태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외부출입구 마감재 동파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배수로</a:t>
                      </a:r>
                      <a:r>
                        <a:rPr lang="en-US" altLang="ko-KR" sz="1200" kern="0" spc="0">
                          <a:effectLst/>
                        </a:rPr>
                        <a:t>, </a:t>
                      </a:r>
                      <a:r>
                        <a:rPr lang="ko-KR" altLang="en-US" sz="1200" kern="0" spc="0">
                          <a:effectLst/>
                        </a:rPr>
                        <a:t>선홈통 동파 여부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지붕재 및 방향유도 표지판 이상 유무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186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외벽타일 및 창호 이상 유무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245961" y="5986586"/>
            <a:ext cx="5705122" cy="576064"/>
            <a:chOff x="179185" y="1907705"/>
            <a:chExt cx="5705122" cy="576064"/>
          </a:xfrm>
        </p:grpSpPr>
        <p:pic>
          <p:nvPicPr>
            <p:cNvPr id="13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타원 13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해빙기</a:t>
              </a:r>
              <a:endParaRPr lang="ko-KR" altLang="en-US" sz="2000" dirty="0"/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37162"/>
              </p:ext>
            </p:extLst>
          </p:nvPr>
        </p:nvGraphicFramePr>
        <p:xfrm>
          <a:off x="182266" y="6572700"/>
          <a:ext cx="6408712" cy="18074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공통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해빙기 안전대책 수립 여부 및 이행 실태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baseline="0" dirty="0">
                          <a:effectLst/>
                        </a:rPr>
                        <a:t>급수배관 등 동파로 인한 시설물 누수</a:t>
                      </a:r>
                      <a:r>
                        <a:rPr lang="en-US" altLang="ko-KR" sz="1200" kern="0" spc="-7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70" baseline="0" dirty="0">
                          <a:effectLst/>
                        </a:rPr>
                        <a:t>급수</a:t>
                      </a:r>
                      <a:r>
                        <a:rPr lang="en-US" altLang="ko-KR" sz="1200" kern="0" spc="-70" baseline="0" dirty="0">
                          <a:effectLst/>
                        </a:rPr>
                        <a:t>, </a:t>
                      </a:r>
                      <a:r>
                        <a:rPr lang="ko-KR" altLang="en-US" sz="1200" kern="0" spc="-70" baseline="0" dirty="0">
                          <a:effectLst/>
                        </a:rPr>
                        <a:t>소방 등 기능 유지 여부</a:t>
                      </a:r>
                      <a:endParaRPr lang="ko-KR" altLang="en-US" sz="1100" kern="0" spc="-7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역사 마감재 탈락 및 이완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 dirty="0">
                          <a:effectLst/>
                        </a:rPr>
                        <a:t>지하철 인접</a:t>
                      </a:r>
                      <a:r>
                        <a:rPr lang="en-US" altLang="ko-KR" sz="1200" kern="0" spc="-10" dirty="0">
                          <a:effectLst/>
                        </a:rPr>
                        <a:t>, </a:t>
                      </a:r>
                      <a:r>
                        <a:rPr lang="ko-KR" altLang="en-US" sz="1200" kern="0" spc="-10" dirty="0">
                          <a:effectLst/>
                        </a:rPr>
                        <a:t>굴착공사장 주변 지반 이완 및 침하 여부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 dirty="0">
                          <a:effectLst/>
                        </a:rPr>
                        <a:t>역사 및 </a:t>
                      </a:r>
                      <a:r>
                        <a:rPr lang="ko-KR" altLang="en-US" sz="1200" kern="0" spc="-80" dirty="0" err="1">
                          <a:effectLst/>
                        </a:rPr>
                        <a:t>차량기지내</a:t>
                      </a:r>
                      <a:r>
                        <a:rPr lang="ko-KR" altLang="en-US" sz="1200" kern="0" spc="-80" dirty="0">
                          <a:effectLst/>
                        </a:rPr>
                        <a:t> 중점관리 취약개소 지정 및 운영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04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기타 역사시설물 훼손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탈락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균열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누수 등 기능 저하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088000" y="8532440"/>
            <a:ext cx="1600200" cy="486833"/>
          </a:xfrm>
        </p:spPr>
        <p:txBody>
          <a:bodyPr/>
          <a:lstStyle/>
          <a:p>
            <a:r>
              <a:rPr lang="en-US" altLang="ko-KR" dirty="0" smtClean="0"/>
              <a:t>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45961" y="1126670"/>
            <a:ext cx="5705122" cy="576064"/>
            <a:chOff x="179185" y="1907705"/>
            <a:chExt cx="5705122" cy="576064"/>
          </a:xfrm>
        </p:grpSpPr>
        <p:pic>
          <p:nvPicPr>
            <p:cNvPr id="6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호 우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20473"/>
              </p:ext>
            </p:extLst>
          </p:nvPr>
        </p:nvGraphicFramePr>
        <p:xfrm>
          <a:off x="224643" y="1835696"/>
          <a:ext cx="6408712" cy="41315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공통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여름철 종합안전대책 수립 여부 및 이행 실태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유관기관 비상연락망 정비 실태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풍수해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현황판</a:t>
                      </a:r>
                      <a:r>
                        <a:rPr lang="ko-KR" altLang="en-US" sz="1200" kern="0" spc="0" baseline="0" dirty="0">
                          <a:effectLst/>
                        </a:rPr>
                        <a:t> 작성 여부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 err="1">
                          <a:effectLst/>
                        </a:rPr>
                        <a:t>재해대책안전반</a:t>
                      </a:r>
                      <a:r>
                        <a:rPr lang="ko-KR" altLang="en-US" sz="1200" kern="0" spc="0" baseline="0" dirty="0">
                          <a:effectLst/>
                        </a:rPr>
                        <a:t> 구성 실태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수방자재의 배치 및 정리 상태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긴급구조물품 및 장비 구비 여부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중점관리개소 및 관리책임자 지정 여부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공사장 인근 역의 노면수 유입 방지대책 수립 여부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차수벽</a:t>
                      </a:r>
                      <a:r>
                        <a:rPr lang="ko-KR" altLang="en-US" sz="1200" kern="0" spc="0" baseline="0" dirty="0">
                          <a:effectLst/>
                        </a:rPr>
                        <a:t> 틈새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그라우팅</a:t>
                      </a:r>
                      <a:r>
                        <a:rPr lang="ko-KR" altLang="en-US" sz="1200" kern="0" spc="0" baseline="0" dirty="0">
                          <a:effectLst/>
                        </a:rPr>
                        <a:t> 충진 및 전단보강 시공 상태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>
                          <a:effectLst/>
                        </a:rPr>
                        <a:t>- </a:t>
                      </a:r>
                      <a:r>
                        <a:rPr lang="ko-KR" altLang="en-US" sz="1200" kern="0" spc="0" baseline="0" dirty="0">
                          <a:effectLst/>
                        </a:rPr>
                        <a:t>노면수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유입방지턱</a:t>
                      </a:r>
                      <a:r>
                        <a:rPr lang="ko-KR" altLang="en-US" sz="1200" kern="0" spc="0" baseline="0" dirty="0">
                          <a:effectLst/>
                        </a:rPr>
                        <a:t> 설치 상태</a:t>
                      </a:r>
                      <a:endParaRPr lang="ko-KR" altLang="en-US" sz="1200" kern="0" spc="0" baseline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 err="1">
                          <a:effectLst/>
                        </a:rPr>
                        <a:t>환기구</a:t>
                      </a:r>
                      <a:r>
                        <a:rPr lang="ko-KR" altLang="en-US" sz="1200" kern="0" spc="0" baseline="0" dirty="0">
                          <a:effectLst/>
                        </a:rPr>
                        <a:t> 개폐장치 및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차수판</a:t>
                      </a:r>
                      <a:r>
                        <a:rPr lang="ko-KR" altLang="en-US" sz="1200" kern="0" spc="0" baseline="0" dirty="0">
                          <a:effectLst/>
                        </a:rPr>
                        <a:t> 관리 상태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외부출입구 주변 배수로 정비 상태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9" name="슬라이드 번호 개체 틀 4"/>
          <p:cNvSpPr txBox="1">
            <a:spLocks/>
          </p:cNvSpPr>
          <p:nvPr/>
        </p:nvSpPr>
        <p:spPr>
          <a:xfrm>
            <a:off x="2088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1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7009" y="1331640"/>
            <a:ext cx="665512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b="1" dirty="0"/>
              <a:t>③ 주위의 재난대비 계획을 파악해 둡시다</a:t>
            </a:r>
            <a:r>
              <a:rPr lang="en-US" altLang="ko-KR" b="1" dirty="0"/>
              <a:t>. </a:t>
            </a:r>
          </a:p>
          <a:p>
            <a:pPr fontAlgn="base">
              <a:lnSpc>
                <a:spcPct val="200000"/>
              </a:lnSpc>
            </a:pPr>
            <a:r>
              <a:rPr lang="en-US" altLang="ko-KR" spc="-100" dirty="0" smtClean="0"/>
              <a:t>- </a:t>
            </a:r>
            <a:r>
              <a:rPr lang="ko-KR" altLang="en-US" spc="-100" dirty="0" smtClean="0"/>
              <a:t>학교</a:t>
            </a:r>
            <a:r>
              <a:rPr lang="en-US" altLang="ko-KR" spc="-100" dirty="0"/>
              <a:t>, </a:t>
            </a:r>
            <a:r>
              <a:rPr lang="ko-KR" altLang="en-US" spc="-100" dirty="0"/>
              <a:t>직장</a:t>
            </a:r>
            <a:r>
              <a:rPr lang="en-US" altLang="ko-KR" spc="-100" dirty="0"/>
              <a:t>, </a:t>
            </a:r>
            <a:r>
              <a:rPr lang="ko-KR" altLang="en-US" spc="-100" dirty="0"/>
              <a:t>가정의 재난대비 계획을 파악해서 대피 경로와 임무를 </a:t>
            </a:r>
            <a:endParaRPr lang="en-US" altLang="ko-KR" spc="-100" dirty="0"/>
          </a:p>
          <a:p>
            <a:pPr fontAlgn="base">
              <a:lnSpc>
                <a:spcPct val="200000"/>
              </a:lnSpc>
            </a:pPr>
            <a:r>
              <a:rPr lang="ko-KR" altLang="en-US" dirty="0" smtClean="0"/>
              <a:t>  숙지하고 </a:t>
            </a:r>
            <a:r>
              <a:rPr lang="ko-KR" altLang="en-US" dirty="0"/>
              <a:t>있어야 합니다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endParaRPr lang="en-US" altLang="ko-KR" sz="1400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④ </a:t>
            </a:r>
            <a:r>
              <a:rPr lang="ko-KR" altLang="en-US" b="1" dirty="0"/>
              <a:t>비상용품을 준비하고 눈에 잘 띄는 곳에 보관합시다</a:t>
            </a:r>
            <a:r>
              <a:rPr lang="en-US" altLang="ko-KR" b="1" dirty="0"/>
              <a:t>. </a:t>
            </a:r>
            <a:endParaRPr lang="ko-KR" altLang="en-US" b="1" dirty="0"/>
          </a:p>
          <a:p>
            <a:pPr fontAlgn="base">
              <a:lnSpc>
                <a:spcPct val="20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재난발생시 </a:t>
            </a:r>
            <a:r>
              <a:rPr lang="ko-KR" altLang="en-US" dirty="0"/>
              <a:t>필요한 비상식량</a:t>
            </a:r>
            <a:r>
              <a:rPr lang="en-US" altLang="ko-KR" dirty="0"/>
              <a:t>, </a:t>
            </a:r>
            <a:r>
              <a:rPr lang="ko-KR" altLang="en-US" dirty="0"/>
              <a:t>구급용품 등을 준비하고 눈에 </a:t>
            </a:r>
            <a:endParaRPr lang="en-US" altLang="ko-KR" dirty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 </a:t>
            </a:r>
            <a:r>
              <a:rPr lang="en-US" altLang="ko-KR" dirty="0" smtClean="0"/>
              <a:t> </a:t>
            </a:r>
            <a:r>
              <a:rPr lang="ko-KR" altLang="en-US" dirty="0" smtClean="0"/>
              <a:t>띄는 </a:t>
            </a:r>
            <a:r>
              <a:rPr lang="ko-KR" altLang="en-US" dirty="0"/>
              <a:t>곳에 보관해야 합니다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spc="-100" dirty="0" smtClean="0">
                <a:latin typeface="+mj-ea"/>
                <a:ea typeface="+mj-ea"/>
              </a:rPr>
              <a:t>비상식량 </a:t>
            </a:r>
            <a:r>
              <a:rPr lang="ko-KR" altLang="en-US" sz="1600" b="1" spc="-100" dirty="0">
                <a:latin typeface="+mj-ea"/>
                <a:ea typeface="+mj-ea"/>
              </a:rPr>
              <a:t>및 식수</a:t>
            </a:r>
            <a:r>
              <a:rPr lang="en-US" altLang="ko-KR" sz="1600" b="1" spc="-100" dirty="0">
                <a:latin typeface="+mj-ea"/>
                <a:ea typeface="+mj-ea"/>
              </a:rPr>
              <a:t>(</a:t>
            </a:r>
            <a:r>
              <a:rPr lang="ko-KR" altLang="en-US" sz="1600" b="1" spc="-100" dirty="0">
                <a:latin typeface="+mj-ea"/>
                <a:ea typeface="+mj-ea"/>
              </a:rPr>
              <a:t>약 </a:t>
            </a:r>
            <a:r>
              <a:rPr lang="en-US" altLang="ko-KR" sz="1600" b="1" spc="-100" dirty="0">
                <a:latin typeface="+mj-ea"/>
                <a:ea typeface="+mj-ea"/>
              </a:rPr>
              <a:t>3</a:t>
            </a:r>
            <a:r>
              <a:rPr lang="ko-KR" altLang="en-US" sz="1600" b="1" spc="-100" dirty="0" err="1">
                <a:latin typeface="+mj-ea"/>
                <a:ea typeface="+mj-ea"/>
              </a:rPr>
              <a:t>일분량</a:t>
            </a:r>
            <a:r>
              <a:rPr lang="en-US" altLang="ko-KR" sz="1600" b="1" spc="-100" dirty="0">
                <a:latin typeface="+mj-ea"/>
                <a:ea typeface="+mj-ea"/>
              </a:rPr>
              <a:t>), </a:t>
            </a:r>
            <a:r>
              <a:rPr lang="ko-KR" altLang="en-US" sz="1600" b="1" spc="-100" dirty="0">
                <a:latin typeface="+mj-ea"/>
                <a:ea typeface="+mj-ea"/>
              </a:rPr>
              <a:t>휴대용 조명 및 라디오</a:t>
            </a:r>
            <a:r>
              <a:rPr lang="en-US" altLang="ko-KR" sz="1600" b="1" spc="-100" dirty="0">
                <a:latin typeface="+mj-ea"/>
                <a:ea typeface="+mj-ea"/>
              </a:rPr>
              <a:t>(</a:t>
            </a:r>
            <a:r>
              <a:rPr lang="ko-KR" altLang="en-US" sz="1600" b="1" spc="-100" dirty="0">
                <a:latin typeface="+mj-ea"/>
                <a:ea typeface="+mj-ea"/>
              </a:rPr>
              <a:t>여분의 건전지</a:t>
            </a:r>
            <a:r>
              <a:rPr lang="en-US" altLang="ko-KR" sz="1600" b="1" spc="-100" dirty="0">
                <a:latin typeface="+mj-ea"/>
                <a:ea typeface="+mj-ea"/>
              </a:rPr>
              <a:t>), </a:t>
            </a:r>
            <a:endParaRPr lang="en-US" altLang="ko-KR" sz="1600" b="1" spc="-100" dirty="0" smtClean="0">
              <a:latin typeface="+mj-ea"/>
              <a:ea typeface="+mj-ea"/>
            </a:endParaRP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spc="-100" dirty="0" smtClean="0">
                <a:latin typeface="+mj-ea"/>
                <a:ea typeface="+mj-ea"/>
              </a:rPr>
              <a:t>양초 </a:t>
            </a:r>
            <a:r>
              <a:rPr lang="ko-KR" altLang="en-US" sz="1600" b="1" spc="-100" dirty="0">
                <a:latin typeface="+mj-ea"/>
                <a:ea typeface="+mj-ea"/>
              </a:rPr>
              <a:t>및 라이터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 err="1">
                <a:latin typeface="+mj-ea"/>
                <a:ea typeface="+mj-ea"/>
              </a:rPr>
              <a:t>약품함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>
                <a:latin typeface="+mj-ea"/>
                <a:ea typeface="+mj-ea"/>
              </a:rPr>
              <a:t>신발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>
                <a:latin typeface="+mj-ea"/>
                <a:ea typeface="+mj-ea"/>
              </a:rPr>
              <a:t>안경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>
                <a:latin typeface="+mj-ea"/>
                <a:ea typeface="+mj-ea"/>
              </a:rPr>
              <a:t>침낭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 smtClean="0">
                <a:latin typeface="+mj-ea"/>
                <a:ea typeface="+mj-ea"/>
              </a:rPr>
              <a:t>위생물품</a:t>
            </a:r>
            <a:r>
              <a:rPr lang="en-US" altLang="ko-KR" sz="1600" b="1" spc="-100" dirty="0" smtClean="0">
                <a:latin typeface="+mj-ea"/>
                <a:ea typeface="+mj-ea"/>
              </a:rPr>
              <a:t>(</a:t>
            </a:r>
            <a:r>
              <a:rPr lang="ko-KR" altLang="en-US" sz="1600" b="1" spc="-100" dirty="0">
                <a:latin typeface="+mj-ea"/>
                <a:ea typeface="+mj-ea"/>
              </a:rPr>
              <a:t>화장지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>
                <a:latin typeface="+mj-ea"/>
                <a:ea typeface="+mj-ea"/>
              </a:rPr>
              <a:t>세면도구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endParaRPr lang="en-US" altLang="ko-KR" sz="1600" b="1" spc="-100" dirty="0" smtClean="0"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spc="-100" dirty="0" smtClean="0">
                <a:latin typeface="+mj-ea"/>
                <a:ea typeface="+mj-ea"/>
              </a:rPr>
              <a:t>     </a:t>
            </a:r>
            <a:r>
              <a:rPr lang="ko-KR" altLang="en-US" sz="1600" b="1" spc="-100" dirty="0" smtClean="0">
                <a:latin typeface="+mj-ea"/>
                <a:ea typeface="+mj-ea"/>
              </a:rPr>
              <a:t>생리용품</a:t>
            </a:r>
            <a:r>
              <a:rPr lang="en-US" altLang="ko-KR" sz="1600" b="1" spc="-100" dirty="0">
                <a:latin typeface="+mj-ea"/>
                <a:ea typeface="+mj-ea"/>
              </a:rPr>
              <a:t>) </a:t>
            </a:r>
            <a:r>
              <a:rPr lang="ko-KR" altLang="en-US" sz="1600" b="1" spc="-100" dirty="0">
                <a:latin typeface="+mj-ea"/>
                <a:ea typeface="+mj-ea"/>
              </a:rPr>
              <a:t>신호용 거울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>
                <a:latin typeface="+mj-ea"/>
                <a:ea typeface="+mj-ea"/>
              </a:rPr>
              <a:t>호루라기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>
                <a:latin typeface="+mj-ea"/>
                <a:ea typeface="+mj-ea"/>
              </a:rPr>
              <a:t>아기용품</a:t>
            </a:r>
            <a:r>
              <a:rPr lang="en-US" altLang="ko-KR" sz="1600" b="1" spc="-100" dirty="0">
                <a:latin typeface="+mj-ea"/>
                <a:ea typeface="+mj-ea"/>
              </a:rPr>
              <a:t>, </a:t>
            </a:r>
            <a:r>
              <a:rPr lang="ko-KR" altLang="en-US" sz="1600" b="1" spc="-100" dirty="0">
                <a:latin typeface="+mj-ea"/>
                <a:ea typeface="+mj-ea"/>
              </a:rPr>
              <a:t>취사도구 등</a:t>
            </a:r>
          </a:p>
          <a:p>
            <a:pPr fontAlgn="base">
              <a:lnSpc>
                <a:spcPct val="20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집안에 </a:t>
            </a:r>
            <a:r>
              <a:rPr lang="ko-KR" altLang="en-US" dirty="0"/>
              <a:t>화재가 발생했을 때 신속하게 진압할 수 있도록 가정용 </a:t>
            </a:r>
            <a:r>
              <a:rPr lang="ko-KR" altLang="en-US" dirty="0" smtClean="0"/>
              <a:t>  </a:t>
            </a:r>
            <a:r>
              <a:rPr lang="en-US" altLang="ko-KR" dirty="0"/>
              <a:t> </a:t>
            </a:r>
            <a:r>
              <a:rPr lang="en-US" altLang="ko-KR" dirty="0" smtClean="0"/>
              <a:t>  </a:t>
            </a:r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소화기와 </a:t>
            </a:r>
            <a:r>
              <a:rPr lang="ko-KR" altLang="en-US" dirty="0"/>
              <a:t>방독면을 반드시 준비합시다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7" name="슬라이드 번호 개체 틀 4"/>
          <p:cNvSpPr txBox="1">
            <a:spLocks/>
          </p:cNvSpPr>
          <p:nvPr/>
        </p:nvSpPr>
        <p:spPr>
          <a:xfrm>
            <a:off x="2232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179187" y="842010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안전점검의 날 점검 사항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95486"/>
              </p:ext>
            </p:extLst>
          </p:nvPr>
        </p:nvGraphicFramePr>
        <p:xfrm>
          <a:off x="224643" y="1423806"/>
          <a:ext cx="6408712" cy="732652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26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건물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건물에서 수시로“턱턱”소리가 들리는 등 균열현상은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벽지가 찢어지거나 화장실 타일에 균열이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65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옥상에 </a:t>
                      </a:r>
                      <a:r>
                        <a:rPr lang="ko-KR" altLang="en-US" sz="1200" kern="0" spc="0" dirty="0" err="1">
                          <a:effectLst/>
                        </a:rPr>
                        <a:t>과하중의</a:t>
                      </a:r>
                      <a:r>
                        <a:rPr lang="ko-KR" altLang="en-US" sz="1200" kern="0" spc="0" dirty="0">
                          <a:effectLst/>
                        </a:rPr>
                        <a:t> 물건이 적재되어 있지 않은가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창문의 여닫힘 상태가 좋은가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11650" algn="l"/>
                        </a:tabLst>
                      </a:pPr>
                      <a:r>
                        <a:rPr lang="ko-KR" altLang="en-US" sz="1200" kern="0" spc="0" dirty="0">
                          <a:effectLst/>
                        </a:rPr>
                        <a:t>아파트 베란다 난간 등 위험한 상태는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60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시설물 주변이나 옥상 등의 배수시설 상태는 좋은가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822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콘크리트 구조체의 균열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박리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누수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철근 노출은 없는가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기둥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보 등 구조부의 손상균열은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54466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가스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10050" algn="l"/>
                        </a:tabLst>
                      </a:pPr>
                      <a:r>
                        <a:rPr lang="ko-KR" altLang="en-US" sz="1200" kern="0" spc="0" dirty="0">
                          <a:effectLst/>
                        </a:rPr>
                        <a:t>중간밸브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 err="1">
                          <a:effectLst/>
                        </a:rPr>
                        <a:t>가스렌지</a:t>
                      </a:r>
                      <a:r>
                        <a:rPr lang="ko-KR" altLang="en-US" sz="1200" kern="0" spc="0" dirty="0">
                          <a:effectLst/>
                        </a:rPr>
                        <a:t> 콕은 완전히 잠겨있는가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76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80" dirty="0">
                          <a:effectLst/>
                        </a:rPr>
                        <a:t>월</a:t>
                      </a:r>
                      <a:r>
                        <a:rPr lang="en-US" altLang="ko-KR" sz="1200" kern="0" spc="-80" dirty="0">
                          <a:effectLst/>
                        </a:rPr>
                        <a:t>1</a:t>
                      </a:r>
                      <a:r>
                        <a:rPr lang="ko-KR" altLang="en-US" sz="1200" kern="0" spc="-80" dirty="0">
                          <a:effectLst/>
                        </a:rPr>
                        <a:t>회 가스가 새는지 비눗물과 </a:t>
                      </a:r>
                      <a:r>
                        <a:rPr lang="ko-KR" altLang="en-US" sz="1200" kern="0" spc="-80" dirty="0" err="1">
                          <a:effectLst/>
                        </a:rPr>
                        <a:t>점검액으로</a:t>
                      </a:r>
                      <a:r>
                        <a:rPr lang="ko-KR" altLang="en-US" sz="1200" kern="0" spc="-80" dirty="0">
                          <a:effectLst/>
                        </a:rPr>
                        <a:t> 점검</a:t>
                      </a:r>
                      <a:r>
                        <a:rPr lang="ko-KR" altLang="en-US" sz="1200" kern="0" spc="-60" dirty="0">
                          <a:effectLst/>
                        </a:rPr>
                        <a:t>하는가</a:t>
                      </a:r>
                      <a:r>
                        <a:rPr lang="en-US" altLang="ko-KR" sz="1200" kern="0" spc="-6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환기가 잘 되는 실외에 가스통을 보관하는가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758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가스보일러의 </a:t>
                      </a:r>
                      <a:r>
                        <a:rPr lang="ko-KR" altLang="en-US" sz="1200" kern="0" spc="0" dirty="0" err="1">
                          <a:effectLst/>
                        </a:rPr>
                        <a:t>흡</a:t>
                      </a:r>
                      <a:r>
                        <a:rPr lang="ko-KR" altLang="en-US" sz="1200" kern="0" spc="0" dirty="0">
                          <a:effectLst/>
                        </a:rPr>
                        <a:t>∙배기구시설 설치 상태는 양호한가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530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경보기 등은 정상 작동하는가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75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10050" algn="l"/>
                        </a:tabLst>
                      </a:pPr>
                      <a:r>
                        <a:rPr lang="ko-KR" altLang="en-US" sz="1200" kern="0" spc="0" dirty="0">
                          <a:effectLst/>
                        </a:rPr>
                        <a:t>가스밸브 및 배관은 녹슬지 않았는가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누전차단기를 설치하고 월 </a:t>
                      </a:r>
                      <a:r>
                        <a:rPr lang="en-US" altLang="ko-KR" sz="1200" kern="0" spc="0" dirty="0">
                          <a:effectLst/>
                        </a:rPr>
                        <a:t>1</a:t>
                      </a:r>
                      <a:r>
                        <a:rPr lang="ko-KR" altLang="en-US" sz="1200" kern="0" spc="0" dirty="0">
                          <a:effectLst/>
                        </a:rPr>
                        <a:t>회 정상 작동시험 버튼을 눌러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확인하는가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872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effectLst/>
                        </a:rPr>
                        <a:t>1</a:t>
                      </a:r>
                      <a:r>
                        <a:rPr lang="ko-KR" altLang="en-US" sz="1200" kern="0" spc="-80" dirty="0">
                          <a:effectLst/>
                        </a:rPr>
                        <a:t>개의 콘센트에 여러 개의 전기기구를 사용하지는 </a:t>
                      </a:r>
                      <a:r>
                        <a:rPr lang="ko-KR" altLang="en-US" sz="1200" kern="0" spc="-50" dirty="0">
                          <a:effectLst/>
                        </a:rPr>
                        <a:t>않는가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effectLst/>
                        </a:rPr>
                        <a:t>손상된 코드선</a:t>
                      </a:r>
                      <a:r>
                        <a:rPr lang="en-US" altLang="ko-KR" sz="1200" kern="0" spc="-60" dirty="0">
                          <a:effectLst/>
                        </a:rPr>
                        <a:t>, </a:t>
                      </a:r>
                      <a:r>
                        <a:rPr lang="ko-KR" altLang="en-US" sz="1200" kern="0" spc="-60" dirty="0">
                          <a:effectLst/>
                        </a:rPr>
                        <a:t>피복이 벗겨진 전선을 사용하지는 않는가</a:t>
                      </a:r>
                      <a:r>
                        <a:rPr lang="en-US" altLang="ko-KR" sz="1200" kern="0" spc="-6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기타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소화기를 </a:t>
                      </a:r>
                      <a:r>
                        <a:rPr lang="en-US" altLang="ko-KR" sz="1200" kern="0" spc="0" dirty="0">
                          <a:effectLst/>
                        </a:rPr>
                        <a:t>1</a:t>
                      </a:r>
                      <a:r>
                        <a:rPr lang="ko-KR" altLang="en-US" sz="1200" kern="0" spc="0" dirty="0">
                          <a:effectLst/>
                        </a:rPr>
                        <a:t>대씩 비치하고 작동요령을 알고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637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화기 주변에 인화성 물질 등을 내버려두고 있지 않은가</a:t>
                      </a:r>
                      <a:r>
                        <a:rPr lang="en-US" altLang="ko-KR" sz="1200" kern="0" spc="-4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>
                          <a:effectLst/>
                        </a:rPr>
                        <a:t>구급상자는 누구나 쉽게 사용할 수 있는 장소에 보관하여</a:t>
                      </a:r>
                      <a:r>
                        <a:rPr lang="ko-KR" altLang="en-US" sz="1200" kern="0" spc="0" dirty="0">
                          <a:effectLst/>
                        </a:rPr>
                        <a:t> 두는가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5030" algn="l"/>
                        </a:tabLst>
                      </a:pPr>
                      <a:r>
                        <a:rPr lang="ko-KR" altLang="en-US" sz="1200" kern="0" spc="0" dirty="0">
                          <a:effectLst/>
                        </a:rPr>
                        <a:t>라이터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성냥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약물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칼 등은 어린이 손에 닿지 않는 곳에 </a:t>
                      </a:r>
                      <a:endParaRPr lang="en-US" altLang="ko-KR" sz="1200" kern="0" spc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5030" algn="l"/>
                        </a:tabLst>
                      </a:pPr>
                      <a:r>
                        <a:rPr lang="ko-KR" altLang="en-US" sz="1200" kern="0" spc="0" smtClean="0">
                          <a:effectLst/>
                        </a:rPr>
                        <a:t>보관하고 </a:t>
                      </a:r>
                      <a:r>
                        <a:rPr lang="ko-KR" altLang="en-US" sz="1200" kern="0" spc="0" dirty="0">
                          <a:effectLst/>
                        </a:rPr>
                        <a:t>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80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45990" algn="l"/>
                        </a:tabLst>
                      </a:pPr>
                      <a:r>
                        <a:rPr lang="ko-KR" altLang="en-US" sz="1200" kern="0" spc="-40" dirty="0">
                          <a:effectLst/>
                        </a:rPr>
                        <a:t>높은 곳에 떨어질 위험이 있는 물건을 방치하지 않는가</a:t>
                      </a:r>
                      <a:r>
                        <a:rPr lang="en-US" altLang="ko-KR" sz="1200" kern="0" spc="-4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목욕탕 등의 미끄럼 방지를 위한 안전조치는 하였는가</a:t>
                      </a:r>
                      <a:r>
                        <a:rPr lang="en-US" altLang="ko-KR" sz="1200" kern="0" spc="-2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523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 dirty="0">
                          <a:effectLst/>
                        </a:rPr>
                        <a:t>유해물질</a:t>
                      </a:r>
                      <a:r>
                        <a:rPr lang="en-US" altLang="ko-KR" sz="1200" kern="0" spc="-10" dirty="0">
                          <a:effectLst/>
                        </a:rPr>
                        <a:t>(</a:t>
                      </a:r>
                      <a:r>
                        <a:rPr lang="ko-KR" altLang="en-US" sz="1200" kern="0" spc="-10" dirty="0">
                          <a:effectLst/>
                        </a:rPr>
                        <a:t>인화성</a:t>
                      </a:r>
                      <a:r>
                        <a:rPr lang="en-US" altLang="ko-KR" sz="1200" kern="0" spc="-10" dirty="0">
                          <a:effectLst/>
                        </a:rPr>
                        <a:t>, </a:t>
                      </a:r>
                      <a:r>
                        <a:rPr lang="ko-KR" altLang="en-US" sz="1200" kern="0" spc="-10" dirty="0">
                          <a:effectLst/>
                        </a:rPr>
                        <a:t>유독물질 등</a:t>
                      </a:r>
                      <a:r>
                        <a:rPr lang="en-US" altLang="ko-KR" sz="1200" kern="0" spc="-10" dirty="0">
                          <a:effectLst/>
                        </a:rPr>
                        <a:t>)</a:t>
                      </a:r>
                      <a:r>
                        <a:rPr lang="ko-KR" altLang="en-US" sz="1200" kern="0" spc="-10" dirty="0">
                          <a:effectLst/>
                        </a:rPr>
                        <a:t>을 내버려두지 않았는가</a:t>
                      </a:r>
                      <a:r>
                        <a:rPr lang="en-US" altLang="ko-KR" sz="1200" kern="0" spc="-1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  <a:tr h="2903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10" dirty="0">
                          <a:effectLst/>
                        </a:rPr>
                        <a:t>문</a:t>
                      </a:r>
                      <a:r>
                        <a:rPr lang="en-US" altLang="ko-KR" sz="1200" kern="0" spc="10" dirty="0">
                          <a:effectLst/>
                        </a:rPr>
                        <a:t>, </a:t>
                      </a:r>
                      <a:r>
                        <a:rPr lang="ko-KR" altLang="en-US" sz="1200" kern="0" spc="10" dirty="0">
                          <a:effectLst/>
                        </a:rPr>
                        <a:t>책상</a:t>
                      </a:r>
                      <a:r>
                        <a:rPr lang="en-US" altLang="ko-KR" sz="1200" kern="0" spc="10" dirty="0">
                          <a:effectLst/>
                        </a:rPr>
                        <a:t>, </a:t>
                      </a:r>
                      <a:r>
                        <a:rPr lang="ko-KR" altLang="en-US" sz="1200" kern="0" spc="10" dirty="0">
                          <a:effectLst/>
                        </a:rPr>
                        <a:t>가구 등의 날카로운 모서리에 안전조치를 하였는가</a:t>
                      </a:r>
                      <a:r>
                        <a:rPr lang="en-US" altLang="ko-KR" sz="1200" kern="0" spc="1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9955" marR="39955" marT="11047" marB="11047" anchor="ctr"/>
                </a:tc>
              </a:tr>
            </a:tbl>
          </a:graphicData>
        </a:graphic>
      </p:graphicFrame>
      <p:sp>
        <p:nvSpPr>
          <p:cNvPr id="13" name="슬라이드 번호 개체 틀 4"/>
          <p:cNvSpPr txBox="1">
            <a:spLocks/>
          </p:cNvSpPr>
          <p:nvPr/>
        </p:nvSpPr>
        <p:spPr>
          <a:xfrm>
            <a:off x="2088000" y="868097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86247" y="1018480"/>
            <a:ext cx="5900470" cy="601539"/>
            <a:chOff x="192017" y="3898454"/>
            <a:chExt cx="5900470" cy="601537"/>
          </a:xfrm>
          <a:effectLst/>
        </p:grpSpPr>
        <p:pic>
          <p:nvPicPr>
            <p:cNvPr id="7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/>
                <a:t>Ⅱ</a:t>
              </a:r>
              <a:r>
                <a:rPr lang="en-US" altLang="ko-KR" sz="2600" b="1" dirty="0" smtClean="0">
                  <a:effectLst/>
                </a:rPr>
                <a:t>. </a:t>
              </a:r>
              <a:r>
                <a:rPr lang="ko-KR" altLang="en-US" sz="2600" b="1" dirty="0" smtClean="0">
                  <a:effectLst/>
                </a:rPr>
                <a:t>계절별 대비･</a:t>
              </a:r>
              <a:r>
                <a:rPr lang="ko-KR" altLang="en-US" sz="2600" b="1" dirty="0">
                  <a:effectLst/>
                </a:rPr>
                <a:t>점검 사항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07018" y="1816028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err="1" smtClean="0"/>
                <a:t>한파ㆍ대설</a:t>
              </a:r>
              <a:endParaRPr lang="ko-KR" altLang="en-US" sz="2000" dirty="0"/>
            </a:p>
          </p:txBody>
        </p:sp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28483"/>
              </p:ext>
            </p:extLst>
          </p:nvPr>
        </p:nvGraphicFramePr>
        <p:xfrm>
          <a:off x="179185" y="2485867"/>
          <a:ext cx="6408712" cy="60156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30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94107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차량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대문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지붕 및 옥상 위의 눈은 치우고 있는가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내 집 앞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내 점포 앞 도로의 눈은 치우고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내 집 주변 빙판길에는 </a:t>
                      </a:r>
                      <a:r>
                        <a:rPr lang="ko-KR" altLang="en-US" sz="1200" kern="0" spc="-70" dirty="0" err="1">
                          <a:effectLst/>
                        </a:rPr>
                        <a:t>염화칼슘이나</a:t>
                      </a:r>
                      <a:r>
                        <a:rPr lang="ko-KR" altLang="en-US" sz="1200" kern="0" spc="-70" dirty="0">
                          <a:effectLst/>
                        </a:rPr>
                        <a:t> 모래 등을 뿌렸는가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30" dirty="0" err="1">
                          <a:effectLst/>
                        </a:rPr>
                        <a:t>스노체인</a:t>
                      </a:r>
                      <a:r>
                        <a:rPr lang="en-US" altLang="ko-KR" sz="1200" kern="0" spc="30" dirty="0">
                          <a:effectLst/>
                        </a:rPr>
                        <a:t>, </a:t>
                      </a:r>
                      <a:r>
                        <a:rPr lang="ko-KR" altLang="en-US" sz="1200" kern="0" spc="30" dirty="0" err="1">
                          <a:effectLst/>
                        </a:rPr>
                        <a:t>염화칼슘</a:t>
                      </a:r>
                      <a:r>
                        <a:rPr lang="en-US" altLang="ko-KR" sz="1200" kern="0" spc="30" dirty="0">
                          <a:effectLst/>
                        </a:rPr>
                        <a:t>, </a:t>
                      </a:r>
                      <a:r>
                        <a:rPr lang="ko-KR" altLang="en-US" sz="1200" kern="0" spc="30" dirty="0">
                          <a:effectLst/>
                        </a:rPr>
                        <a:t>삽 등 자동차 월동용품을 준비하였는가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고립지역은 비상연락체계를 유지하고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자동차 부동액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배터리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윤활유 상태는 이상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67791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수도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10050" algn="l"/>
                        </a:tabLst>
                      </a:pPr>
                      <a:r>
                        <a:rPr lang="ko-KR" altLang="en-US" sz="1200" kern="0" spc="0" dirty="0">
                          <a:effectLst/>
                        </a:rPr>
                        <a:t>수도계량기 보호함 내부는 헌 옷으로 채우고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외부는 </a:t>
                      </a:r>
                      <a:r>
                        <a:rPr lang="ko-KR" altLang="en-US" sz="1200" kern="0" spc="-20" dirty="0">
                          <a:effectLst/>
                        </a:rPr>
                        <a:t>테이프로 밀폐시켜 찬 공기가 스며들지 않도록 했는가</a:t>
                      </a:r>
                      <a:r>
                        <a:rPr lang="en-US" altLang="ko-KR" sz="1200" kern="0" spc="-2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effectLst/>
                        </a:rPr>
                        <a:t>마당과 화장실 등 노출된 수도관은 보온재로 감싸 놓았는가</a:t>
                      </a:r>
                      <a:r>
                        <a:rPr lang="en-US" altLang="ko-KR" sz="1200" kern="0" spc="-11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수도관이 얼었을 때는 헤어드라이어나 미지근한 물로 서서히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녹이고 </a:t>
                      </a:r>
                      <a:r>
                        <a:rPr lang="ko-KR" altLang="en-US" sz="1200" kern="0" spc="0" dirty="0">
                          <a:effectLst/>
                        </a:rPr>
                        <a:t>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보일러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보일러 밑의 노출된 배관은 헌 옷 등으로 감싸서 보온해</a:t>
                      </a:r>
                      <a:r>
                        <a:rPr lang="ko-KR" altLang="en-US" sz="1200" kern="0" spc="0" dirty="0">
                          <a:effectLst/>
                        </a:rPr>
                        <a:t> 놓았는가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effectLst/>
                        </a:rPr>
                        <a:t>장기간 </a:t>
                      </a:r>
                      <a:r>
                        <a:rPr lang="ko-KR" altLang="en-US" sz="1200" kern="0" spc="-50" dirty="0" err="1">
                          <a:effectLst/>
                        </a:rPr>
                        <a:t>외출시에는</a:t>
                      </a:r>
                      <a:r>
                        <a:rPr lang="ko-KR" altLang="en-US" sz="1200" kern="0" spc="-50" dirty="0">
                          <a:effectLst/>
                        </a:rPr>
                        <a:t> 온수를 약하게 틀어 동파를 방지하고 있는가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 err="1">
                          <a:effectLst/>
                        </a:rPr>
                        <a:t>보일러관이</a:t>
                      </a:r>
                      <a:r>
                        <a:rPr lang="ko-KR" altLang="en-US" sz="1200" kern="0" spc="-60" dirty="0">
                          <a:effectLst/>
                        </a:rPr>
                        <a:t> 얼었을 때는 헤어드라이어나 미지근한 물로 서서히 </a:t>
                      </a:r>
                      <a:endParaRPr lang="en-US" altLang="ko-KR" sz="1200" kern="0" spc="-6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 dirty="0" smtClean="0">
                          <a:effectLst/>
                        </a:rPr>
                        <a:t>녹이고 </a:t>
                      </a:r>
                      <a:r>
                        <a:rPr lang="ko-KR" altLang="en-US" sz="1200" kern="0" spc="-60" dirty="0">
                          <a:effectLst/>
                        </a:rPr>
                        <a:t>있는가</a:t>
                      </a:r>
                      <a:r>
                        <a:rPr lang="en-US" altLang="ko-KR" sz="1200" kern="0" spc="-6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effectLst/>
                        </a:rPr>
                        <a:t>전기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80" dirty="0">
                          <a:effectLst/>
                        </a:rPr>
                        <a:t>1</a:t>
                      </a:r>
                      <a:r>
                        <a:rPr lang="ko-KR" altLang="en-US" sz="1200" kern="0" spc="-80" dirty="0">
                          <a:effectLst/>
                        </a:rPr>
                        <a:t>개의 콘센트에 여러 개의 전열기구를 사용하지는 </a:t>
                      </a:r>
                      <a:r>
                        <a:rPr lang="ko-KR" altLang="en-US" sz="1200" kern="0" spc="-50" dirty="0">
                          <a:effectLst/>
                        </a:rPr>
                        <a:t>않는가</a:t>
                      </a:r>
                      <a:r>
                        <a:rPr lang="en-US" altLang="ko-KR" sz="1200" kern="0" spc="-5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인화물질을 전열기구 주변에 두고 있지 않은가</a:t>
                      </a:r>
                      <a:r>
                        <a:rPr lang="en-US" altLang="ko-KR" sz="1200" kern="0" spc="-4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퓨즈는 정품을 사용하고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4" name="슬라이드 번호 개체 틀 4"/>
          <p:cNvSpPr txBox="1">
            <a:spLocks/>
          </p:cNvSpPr>
          <p:nvPr/>
        </p:nvSpPr>
        <p:spPr>
          <a:xfrm>
            <a:off x="2088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85525" y="5724132"/>
            <a:ext cx="5705122" cy="576064"/>
            <a:chOff x="179185" y="1907705"/>
            <a:chExt cx="5705122" cy="576064"/>
          </a:xfrm>
        </p:grpSpPr>
        <p:pic>
          <p:nvPicPr>
            <p:cNvPr id="6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황 사</a:t>
              </a:r>
              <a:endParaRPr lang="ko-KR" altLang="en-US" sz="2000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60649" y="984559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해빙기</a:t>
              </a:r>
              <a:endParaRPr lang="ko-KR" altLang="en-US" sz="2000" dirty="0"/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73400"/>
              </p:ext>
            </p:extLst>
          </p:nvPr>
        </p:nvGraphicFramePr>
        <p:xfrm>
          <a:off x="260649" y="1691681"/>
          <a:ext cx="6408712" cy="371399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</a:rPr>
                        <a:t>우리집</a:t>
                      </a:r>
                      <a:r>
                        <a:rPr lang="ko-KR" altLang="en-US" sz="1200" kern="0" spc="0" dirty="0">
                          <a:effectLst/>
                        </a:rPr>
                        <a:t> 축대나 옹벽에 균열이나 기울어짐은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집 주위 배수로에 막혀 있는 곳은 없는가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언덕 위에서 바위나 토사가 흘러내릴 위험은 없는가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주변의 대형빌딩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노후건축물 등이 균열이나 지반침하로 기울어 있지 않은가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30" dirty="0">
                          <a:effectLst/>
                        </a:rPr>
                        <a:t>주변의 지하굴착 공사장에 추락방지 표지판이나 안전펜스가 잘 설치되어 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전기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10050" algn="l"/>
                        </a:tabLst>
                      </a:pPr>
                      <a:r>
                        <a:rPr lang="ko-KR" altLang="en-US" sz="1200" kern="0" spc="-40" dirty="0">
                          <a:effectLst/>
                        </a:rPr>
                        <a:t>겨우내 언 절연체</a:t>
                      </a:r>
                      <a:r>
                        <a:rPr lang="en-US" altLang="ko-KR" sz="1200" kern="0" spc="-40" dirty="0">
                          <a:effectLst/>
                        </a:rPr>
                        <a:t>(</a:t>
                      </a:r>
                      <a:r>
                        <a:rPr lang="ko-KR" altLang="en-US" sz="1200" kern="0" spc="-40" dirty="0">
                          <a:effectLst/>
                        </a:rPr>
                        <a:t>애자 등</a:t>
                      </a:r>
                      <a:r>
                        <a:rPr lang="en-US" altLang="ko-KR" sz="1200" kern="0" spc="-40" dirty="0">
                          <a:effectLst/>
                        </a:rPr>
                        <a:t>)</a:t>
                      </a:r>
                      <a:r>
                        <a:rPr lang="ko-KR" altLang="en-US" sz="1200" kern="0" spc="-40" dirty="0">
                          <a:effectLst/>
                        </a:rPr>
                        <a:t>가 녹으며 파손되지 않았는가</a:t>
                      </a:r>
                      <a:r>
                        <a:rPr lang="en-US" altLang="ko-KR" sz="1200" kern="0" spc="-4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10" dirty="0">
                          <a:effectLst/>
                        </a:rPr>
                        <a:t>전선 연결 부위의 절연 테이프에 손상은 없는가</a:t>
                      </a:r>
                      <a:r>
                        <a:rPr lang="en-US" altLang="ko-KR" sz="1200" kern="0" spc="-11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겨우내 사용한 전열기 접속부가 헐거워져 접촉 불량이 일어나지는 </a:t>
                      </a:r>
                      <a:endParaRPr lang="en-US" altLang="ko-KR" sz="1200" kern="0" spc="-100" baseline="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않는가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76395"/>
              </p:ext>
            </p:extLst>
          </p:nvPr>
        </p:nvGraphicFramePr>
        <p:xfrm>
          <a:off x="224643" y="6415293"/>
          <a:ext cx="6408712" cy="192481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황사가 실내에 들어오지 못하도록 창문의 여닫힘 상태를 점검하였는가</a:t>
                      </a:r>
                      <a:r>
                        <a:rPr lang="en-US" altLang="ko-KR" sz="1200" kern="0" spc="-100" baseline="0" dirty="0">
                          <a:effectLst/>
                        </a:rPr>
                        <a:t>?</a:t>
                      </a:r>
                      <a:endParaRPr lang="ko-KR" altLang="en-US" sz="1100" kern="0" spc="-10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 err="1">
                          <a:effectLst/>
                        </a:rPr>
                        <a:t>외출시</a:t>
                      </a:r>
                      <a:r>
                        <a:rPr lang="ko-KR" altLang="en-US" sz="1200" kern="0" spc="-70" dirty="0">
                          <a:effectLst/>
                        </a:rPr>
                        <a:t> 사용할 보호 안경</a:t>
                      </a:r>
                      <a:r>
                        <a:rPr lang="en-US" altLang="ko-KR" sz="1200" kern="0" spc="-70" dirty="0">
                          <a:effectLst/>
                        </a:rPr>
                        <a:t>, </a:t>
                      </a:r>
                      <a:r>
                        <a:rPr lang="ko-KR" altLang="en-US" sz="1200" kern="0" spc="-70" dirty="0">
                          <a:effectLst/>
                        </a:rPr>
                        <a:t>마스크를 준비하였는가</a:t>
                      </a:r>
                      <a:r>
                        <a:rPr lang="en-US" altLang="ko-KR" sz="1200" kern="0" spc="-7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실내 공기정화기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가습기를 준비하고 필터상태를 점검하였는가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황사에 노출된 채소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과일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생선 등 농수산물은 충분히 세척 후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요리하고 </a:t>
                      </a:r>
                      <a:r>
                        <a:rPr lang="ko-KR" altLang="en-US" sz="1200" kern="0" spc="0" dirty="0">
                          <a:effectLst/>
                        </a:rPr>
                        <a:t>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4" name="슬라이드 번호 개체 틀 4"/>
          <p:cNvSpPr txBox="1">
            <a:spLocks/>
          </p:cNvSpPr>
          <p:nvPr/>
        </p:nvSpPr>
        <p:spPr>
          <a:xfrm>
            <a:off x="20880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60649" y="920458"/>
            <a:ext cx="5705122" cy="576064"/>
            <a:chOff x="179185" y="1907705"/>
            <a:chExt cx="5705122" cy="576064"/>
          </a:xfrm>
        </p:grpSpPr>
        <p:pic>
          <p:nvPicPr>
            <p:cNvPr id="6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폭 염</a:t>
              </a:r>
              <a:endParaRPr lang="ko-KR" altLang="en-US" sz="2000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38077" y="5128769"/>
            <a:ext cx="5705122" cy="576064"/>
            <a:chOff x="179185" y="1907705"/>
            <a:chExt cx="5705122" cy="576064"/>
          </a:xfrm>
        </p:grpSpPr>
        <p:pic>
          <p:nvPicPr>
            <p:cNvPr id="10" name="그림 37" descr="2p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타원 10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호 우</a:t>
              </a:r>
              <a:endParaRPr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256264"/>
              </p:ext>
            </p:extLst>
          </p:nvPr>
        </p:nvGraphicFramePr>
        <p:xfrm>
          <a:off x="224643" y="1582816"/>
          <a:ext cx="6408712" cy="32335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166112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정전에 대비하여 손전등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비상 </a:t>
                      </a:r>
                      <a:r>
                        <a:rPr lang="ko-KR" altLang="en-US" sz="1200" kern="0" spc="0" dirty="0" err="1">
                          <a:effectLst/>
                        </a:rPr>
                        <a:t>식음료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부채</a:t>
                      </a:r>
                      <a:r>
                        <a:rPr lang="en-US" altLang="ko-KR" sz="1200" kern="0" spc="0" dirty="0">
                          <a:effectLst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</a:rPr>
                        <a:t>휴대용 </a:t>
                      </a:r>
                      <a:r>
                        <a:rPr lang="ko-KR" altLang="en-US" sz="1200" kern="0" spc="0" dirty="0" err="1" smtClean="0">
                          <a:effectLst/>
                        </a:rPr>
                        <a:t>라디오</a:t>
                      </a:r>
                      <a:r>
                        <a:rPr lang="ko-KR" altLang="en-US" sz="1200" kern="0" spc="0" dirty="0" err="1">
                          <a:effectLst/>
                        </a:rPr>
                        <a:t>을</a:t>
                      </a:r>
                      <a:r>
                        <a:rPr lang="ko-KR" altLang="en-US" sz="1200" kern="0" spc="0" dirty="0" smtClean="0">
                          <a:effectLst/>
                        </a:rPr>
                        <a:t>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미리 </a:t>
                      </a:r>
                      <a:r>
                        <a:rPr lang="ko-KR" altLang="en-US" sz="1200" kern="0" spc="0" dirty="0">
                          <a:effectLst/>
                        </a:rPr>
                        <a:t>준비해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 dirty="0">
                          <a:effectLst/>
                        </a:rPr>
                        <a:t>냉방기기 사용시 실내･외 </a:t>
                      </a:r>
                      <a:r>
                        <a:rPr lang="ko-KR" altLang="en-US" sz="1200" kern="0" spc="-70" dirty="0" err="1">
                          <a:effectLst/>
                        </a:rPr>
                        <a:t>온도차는</a:t>
                      </a:r>
                      <a:r>
                        <a:rPr lang="ko-KR" altLang="en-US" sz="1200" kern="0" spc="-70" dirty="0">
                          <a:effectLst/>
                        </a:rPr>
                        <a:t> </a:t>
                      </a:r>
                      <a:r>
                        <a:rPr lang="en-US" altLang="ko-KR" sz="1200" kern="0" spc="0" dirty="0">
                          <a:effectLst/>
                        </a:rPr>
                        <a:t>5</a:t>
                      </a:r>
                      <a:r>
                        <a:rPr lang="ko-KR" altLang="en-US" sz="1200" kern="0" spc="0" dirty="0">
                          <a:effectLst/>
                        </a:rPr>
                        <a:t>〫 </a:t>
                      </a:r>
                      <a:r>
                        <a:rPr lang="en-US" altLang="ko-KR" sz="1200" kern="0" spc="0" dirty="0">
                          <a:effectLst/>
                        </a:rPr>
                        <a:t>C </a:t>
                      </a:r>
                      <a:r>
                        <a:rPr lang="ko-KR" altLang="en-US" sz="1200" kern="0" spc="0" dirty="0">
                          <a:effectLst/>
                        </a:rPr>
                        <a:t>내외로 유지하고 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160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과부하에 대비하여 변압기를 점검했는가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328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0" baseline="0" dirty="0">
                          <a:effectLst/>
                        </a:rPr>
                        <a:t>집안으로 들어오는 직사광선을 차단하기 위하여 창문에 커튼이나 </a:t>
                      </a:r>
                      <a:endParaRPr lang="en-US" altLang="ko-KR" sz="1200" kern="0" spc="-100" baseline="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블라인드를 </a:t>
                      </a:r>
                      <a:r>
                        <a:rPr lang="ko-KR" altLang="en-US" sz="1200" kern="0" spc="0" dirty="0">
                          <a:effectLst/>
                        </a:rPr>
                        <a:t>설치하였는가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1380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30" dirty="0">
                          <a:effectLst/>
                        </a:rPr>
                        <a:t>자외선을 방지할 수 있는 </a:t>
                      </a:r>
                      <a:r>
                        <a:rPr lang="ko-KR" altLang="en-US" sz="1200" kern="0" spc="30" dirty="0" err="1">
                          <a:effectLst/>
                        </a:rPr>
                        <a:t>선크림과</a:t>
                      </a:r>
                      <a:r>
                        <a:rPr lang="ko-KR" altLang="en-US" sz="1200" kern="0" spc="30" dirty="0">
                          <a:effectLst/>
                        </a:rPr>
                        <a:t> 넉넉하고 가벼운 옷을 </a:t>
                      </a:r>
                      <a:endParaRPr lang="en-US" altLang="ko-KR" sz="1200" kern="0" spc="30" dirty="0" smtClean="0">
                        <a:effectLst/>
                      </a:endParaRPr>
                    </a:p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30" dirty="0" smtClean="0">
                          <a:effectLst/>
                        </a:rPr>
                        <a:t>준비해 </a:t>
                      </a:r>
                      <a:r>
                        <a:rPr lang="ko-KR" altLang="en-US" sz="1200" kern="0" spc="30" dirty="0">
                          <a:effectLst/>
                        </a:rPr>
                        <a:t>두었는가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80" dirty="0">
                          <a:effectLst/>
                        </a:rPr>
                        <a:t>식중독</a:t>
                      </a:r>
                      <a:r>
                        <a:rPr lang="en-US" altLang="ko-KR" sz="1200" kern="0" spc="80" dirty="0">
                          <a:effectLst/>
                        </a:rPr>
                        <a:t>, </a:t>
                      </a:r>
                      <a:r>
                        <a:rPr lang="ko-KR" altLang="en-US" sz="1200" kern="0" spc="80" dirty="0">
                          <a:effectLst/>
                        </a:rPr>
                        <a:t>장티푸스</a:t>
                      </a:r>
                      <a:r>
                        <a:rPr lang="en-US" altLang="ko-KR" sz="1200" kern="0" spc="80" dirty="0">
                          <a:effectLst/>
                        </a:rPr>
                        <a:t>, </a:t>
                      </a:r>
                      <a:r>
                        <a:rPr lang="ko-KR" altLang="en-US" sz="1200" kern="0" spc="80" dirty="0">
                          <a:effectLst/>
                        </a:rPr>
                        <a:t>뇌염 등의 질병예방을 위하여</a:t>
                      </a:r>
                      <a:r>
                        <a:rPr lang="ko-KR" altLang="en-US" sz="1200" kern="0" spc="30" dirty="0">
                          <a:effectLst/>
                        </a:rPr>
                        <a:t> 청결관리 및 소독을 주기적으로 실시하고 있는가</a:t>
                      </a:r>
                      <a:r>
                        <a:rPr lang="en-US" altLang="ko-KR" sz="1200" kern="0" spc="3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96765"/>
              </p:ext>
            </p:extLst>
          </p:nvPr>
        </p:nvGraphicFramePr>
        <p:xfrm>
          <a:off x="220743" y="5822810"/>
          <a:ext cx="6408712" cy="28552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20497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310135">
                <a:tc row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</a:rPr>
                        <a:t>일반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주택의 하수구와 집 주변 배수구에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 err="1">
                          <a:effectLst/>
                        </a:rPr>
                        <a:t>우리집</a:t>
                      </a:r>
                      <a:r>
                        <a:rPr lang="ko-KR" altLang="en-US" sz="1200" kern="0" spc="-90" dirty="0">
                          <a:effectLst/>
                        </a:rPr>
                        <a:t> 축대나 옹벽에 균열이나 기울어짐은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90" dirty="0">
                          <a:effectLst/>
                        </a:rPr>
                        <a:t>옹벽 배수공에 막혀 있는 곳은 없는가</a:t>
                      </a:r>
                      <a:r>
                        <a:rPr lang="en-US" altLang="ko-KR" sz="1200" kern="0" spc="-9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584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침수나 산사태 위험지역은 대피장소와 비상연락방법을 알아봐 두었는가</a:t>
                      </a:r>
                      <a:r>
                        <a:rPr lang="en-US" altLang="ko-KR" sz="1200" kern="0" spc="0" baseline="0" dirty="0">
                          <a:effectLst/>
                        </a:rPr>
                        <a:t>?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70">
                          <a:effectLst/>
                        </a:rPr>
                        <a:t>침수예상지역은 물을 막기 위한 모래주머니 등을 준비해 두었는가</a:t>
                      </a:r>
                      <a:r>
                        <a:rPr lang="en-US" altLang="ko-KR" sz="1200" kern="0" spc="-7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03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0">
                          <a:effectLst/>
                        </a:rPr>
                        <a:t>응급 약품</a:t>
                      </a:r>
                      <a:r>
                        <a:rPr lang="en-US" altLang="ko-KR" sz="1200" kern="0" spc="-10">
                          <a:effectLst/>
                        </a:rPr>
                        <a:t>, </a:t>
                      </a:r>
                      <a:r>
                        <a:rPr lang="ko-KR" altLang="en-US" sz="1200" kern="0" spc="-10">
                          <a:effectLst/>
                        </a:rPr>
                        <a:t>손전등</a:t>
                      </a:r>
                      <a:r>
                        <a:rPr lang="en-US" altLang="ko-KR" sz="1200" kern="0" spc="-10">
                          <a:effectLst/>
                        </a:rPr>
                        <a:t>, </a:t>
                      </a:r>
                      <a:r>
                        <a:rPr lang="ko-KR" altLang="en-US" sz="1200" kern="0" spc="-10">
                          <a:effectLst/>
                        </a:rPr>
                        <a:t>식수</a:t>
                      </a:r>
                      <a:r>
                        <a:rPr lang="en-US" altLang="ko-KR" sz="1200" kern="0" spc="-10">
                          <a:effectLst/>
                        </a:rPr>
                        <a:t>, </a:t>
                      </a:r>
                      <a:r>
                        <a:rPr lang="ko-KR" altLang="en-US" sz="1200" kern="0" spc="-10">
                          <a:effectLst/>
                        </a:rPr>
                        <a:t>비상식량은 준비해 두었는가</a:t>
                      </a:r>
                      <a:r>
                        <a:rPr lang="en-US" altLang="ko-KR" sz="1200" kern="0" spc="-10">
                          <a:effectLst/>
                        </a:rPr>
                        <a:t>?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101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20" dirty="0">
                          <a:effectLst/>
                        </a:rPr>
                        <a:t>물에 떠내려갈 위험이 있는 물건은 안전한 장소에 옮겨</a:t>
                      </a:r>
                      <a:r>
                        <a:rPr lang="ko-KR" altLang="en-US" sz="1200" kern="0" spc="0" dirty="0">
                          <a:effectLst/>
                        </a:rPr>
                        <a:t> 두었는가</a:t>
                      </a:r>
                      <a:r>
                        <a:rPr lang="en-US" altLang="ko-KR" sz="1200" kern="0" spc="0" dirty="0">
                          <a:effectLst/>
                        </a:rPr>
                        <a:t>?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5" name="슬라이드 번호 개체 틀 4"/>
          <p:cNvSpPr txBox="1">
            <a:spLocks/>
          </p:cNvSpPr>
          <p:nvPr/>
        </p:nvSpPr>
        <p:spPr>
          <a:xfrm>
            <a:off x="2088000" y="867802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86248" y="121407"/>
            <a:ext cx="391881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SzPct val="80000"/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가정</a:t>
            </a: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공동주택</a:t>
            </a:r>
            <a:r>
              <a:rPr lang="en-US" altLang="ko-KR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9328" y="964274"/>
            <a:ext cx="5900470" cy="601539"/>
            <a:chOff x="192017" y="3898454"/>
            <a:chExt cx="5900470" cy="601537"/>
          </a:xfrm>
          <a:effectLst/>
        </p:grpSpPr>
        <p:pic>
          <p:nvPicPr>
            <p:cNvPr id="9" name="Picture 59" descr="6_1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40"/>
            <a:stretch>
              <a:fillRect/>
            </a:stretch>
          </p:blipFill>
          <p:spPr bwMode="auto">
            <a:xfrm>
              <a:off x="192017" y="3898454"/>
              <a:ext cx="5900470" cy="60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284955" y="3898455"/>
              <a:ext cx="55064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 latinLnBrk="0"/>
              <a:r>
                <a:rPr lang="en-US" altLang="ko-KR" sz="2600" b="1" dirty="0">
                  <a:effectLst/>
                </a:rPr>
                <a:t>Ⅰ. </a:t>
              </a:r>
              <a:r>
                <a:rPr lang="ko-KR" altLang="en-US" sz="2600" b="1" dirty="0">
                  <a:effectLst/>
                </a:rPr>
                <a:t>안전점검의 날 준비･점검 사항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87002" y="1620782"/>
            <a:ext cx="5705122" cy="576064"/>
            <a:chOff x="179185" y="1907705"/>
            <a:chExt cx="5705122" cy="576064"/>
          </a:xfrm>
        </p:grpSpPr>
        <p:pic>
          <p:nvPicPr>
            <p:cNvPr id="12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타원 12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안전점검의 날 준비 사항</a:t>
              </a:r>
              <a:endParaRPr lang="ko-KR" altLang="en-US" sz="2000" dirty="0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9330" y="2095189"/>
            <a:ext cx="665512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① </a:t>
            </a:r>
            <a:r>
              <a:rPr lang="ko-KR" altLang="en-US" b="1" spc="-100" dirty="0" smtClean="0"/>
              <a:t>안전점검에 사용할 장비를 준비하고 정상작동 여부를 점검한다</a:t>
            </a:r>
            <a:r>
              <a:rPr lang="en-US" altLang="ko-KR" b="1" spc="-100" dirty="0" smtClean="0"/>
              <a:t>. </a:t>
            </a:r>
            <a:endParaRPr lang="en-US" altLang="ko-KR" sz="800" spc="-100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② 법정 장비 목록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주택법</a:t>
            </a:r>
            <a:r>
              <a:rPr lang="ko-KR" altLang="en-US" b="1" dirty="0" smtClean="0"/>
              <a:t> 시행령 별표</a:t>
            </a:r>
            <a:r>
              <a:rPr lang="en-US" altLang="ko-KR" b="1" dirty="0" smtClean="0"/>
              <a:t>4)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/>
              <a:t>-  </a:t>
            </a:r>
            <a:r>
              <a:rPr lang="ko-KR" altLang="en-US" sz="1600" dirty="0" smtClean="0"/>
              <a:t>비상용 </a:t>
            </a:r>
            <a:r>
              <a:rPr lang="ko-KR" altLang="en-US" sz="1600" dirty="0"/>
              <a:t>급수펌프</a:t>
            </a:r>
            <a:r>
              <a:rPr lang="en-US" altLang="ko-KR" sz="1600" dirty="0"/>
              <a:t>, </a:t>
            </a:r>
            <a:r>
              <a:rPr lang="ko-KR" altLang="en-US" sz="1600" dirty="0"/>
              <a:t>절연저항계</a:t>
            </a:r>
            <a:r>
              <a:rPr lang="en-US" altLang="ko-KR" sz="1600" dirty="0"/>
              <a:t>, </a:t>
            </a:r>
            <a:r>
              <a:rPr lang="ko-KR" altLang="en-US" sz="1600" dirty="0"/>
              <a:t>망원경</a:t>
            </a:r>
            <a:r>
              <a:rPr lang="en-US" altLang="ko-KR" sz="1600" dirty="0"/>
              <a:t>, </a:t>
            </a:r>
            <a:r>
              <a:rPr lang="ko-KR" altLang="en-US" sz="1600" dirty="0"/>
              <a:t>카메라</a:t>
            </a:r>
            <a:r>
              <a:rPr lang="en-US" altLang="ko-KR" sz="1600" dirty="0"/>
              <a:t>, </a:t>
            </a:r>
            <a:r>
              <a:rPr lang="ko-KR" altLang="en-US" sz="1600" dirty="0"/>
              <a:t>돋보기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콘크리트 </a:t>
            </a:r>
            <a:r>
              <a:rPr lang="ko-KR" altLang="en-US" sz="1600" dirty="0" err="1"/>
              <a:t>균열폭</a:t>
            </a:r>
            <a:r>
              <a:rPr lang="ko-KR" altLang="en-US" sz="1600" dirty="0"/>
              <a:t> 측정기</a:t>
            </a:r>
            <a:r>
              <a:rPr lang="en-US" altLang="ko-KR" sz="1600" dirty="0"/>
              <a:t>, </a:t>
            </a:r>
            <a:r>
              <a:rPr lang="ko-KR" altLang="en-US" sz="1600" dirty="0"/>
              <a:t>줄자</a:t>
            </a:r>
            <a:r>
              <a:rPr lang="en-US" altLang="ko-KR" sz="1600" dirty="0"/>
              <a:t>(5</a:t>
            </a:r>
            <a:r>
              <a:rPr lang="ko-KR" altLang="en-US" sz="1600" dirty="0"/>
              <a:t>미터 이상</a:t>
            </a:r>
            <a:r>
              <a:rPr lang="en-US" altLang="ko-KR" sz="1600" dirty="0"/>
              <a:t>), </a:t>
            </a:r>
            <a:r>
              <a:rPr lang="ko-KR" altLang="en-US" sz="1600" dirty="0" smtClean="0"/>
              <a:t>누수탐지기</a:t>
            </a:r>
            <a:endParaRPr lang="ko-KR" altLang="en-US" sz="1600" dirty="0"/>
          </a:p>
        </p:txBody>
      </p:sp>
      <p:grpSp>
        <p:nvGrpSpPr>
          <p:cNvPr id="16" name="그룹 15"/>
          <p:cNvGrpSpPr/>
          <p:nvPr/>
        </p:nvGrpSpPr>
        <p:grpSpPr>
          <a:xfrm>
            <a:off x="158550" y="3880614"/>
            <a:ext cx="5705122" cy="576064"/>
            <a:chOff x="179185" y="1907705"/>
            <a:chExt cx="5705122" cy="576064"/>
          </a:xfrm>
        </p:grpSpPr>
        <p:pic>
          <p:nvPicPr>
            <p:cNvPr id="17" name="그림 37" descr="2p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24"/>
            <a:stretch>
              <a:fillRect/>
            </a:stretch>
          </p:blipFill>
          <p:spPr bwMode="auto">
            <a:xfrm>
              <a:off x="179185" y="1907705"/>
              <a:ext cx="570512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타원 17"/>
            <p:cNvSpPr/>
            <p:nvPr/>
          </p:nvSpPr>
          <p:spPr>
            <a:xfrm>
              <a:off x="497659" y="2109443"/>
              <a:ext cx="137020" cy="1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 Box 54"/>
            <p:cNvSpPr txBox="1">
              <a:spLocks noChangeArrowheads="1"/>
            </p:cNvSpPr>
            <p:nvPr/>
          </p:nvSpPr>
          <p:spPr bwMode="auto">
            <a:xfrm>
              <a:off x="709011" y="1985238"/>
              <a:ext cx="4194175" cy="40011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2000" dirty="0" smtClean="0"/>
                <a:t>안전점검의 날 점검 사항</a:t>
              </a:r>
              <a:endParaRPr lang="ko-KR" altLang="en-US" sz="2000" dirty="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61098" y="4538287"/>
            <a:ext cx="6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○ 시설물</a:t>
            </a:r>
            <a:endParaRPr lang="en-US" altLang="ko-KR" sz="800" dirty="0" smtClean="0"/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67644"/>
              </p:ext>
            </p:extLst>
          </p:nvPr>
        </p:nvGraphicFramePr>
        <p:xfrm>
          <a:off x="212532" y="5004047"/>
          <a:ext cx="6408712" cy="353415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48072"/>
                <a:gridCol w="4464496"/>
                <a:gridCol w="576064"/>
                <a:gridCol w="720080"/>
              </a:tblGrid>
              <a:tr h="6096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 항목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점검결과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○,X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돋움" pitchFamily="50" charset="-127"/>
                          <a:ea typeface="돋움" pitchFamily="50" charset="-127"/>
                        </a:rPr>
                        <a:t>상태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9955" marR="39955" marT="11047" marB="11047" anchor="ctr"/>
                </a:tc>
              </a:tr>
              <a:tr h="94104">
                <a:tc rowSpan="3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옥상및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지붕층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옥상 바닥 콘크리트･보호 모르타르에 균열 또는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박락</a:t>
                      </a:r>
                      <a:r>
                        <a:rPr lang="ko-KR" altLang="en-US" sz="1200" kern="0" spc="0" baseline="0" dirty="0">
                          <a:effectLst/>
                        </a:rPr>
                        <a:t> 발생 유무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48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baseline="0" dirty="0">
                          <a:effectLst/>
                        </a:rPr>
                        <a:t>지붕 구조물 및 모르타르의 균열 또는 </a:t>
                      </a:r>
                      <a:r>
                        <a:rPr lang="ko-KR" altLang="en-US" sz="1200" kern="0" spc="0" baseline="0" dirty="0" err="1">
                          <a:effectLst/>
                        </a:rPr>
                        <a:t>박락</a:t>
                      </a:r>
                      <a:r>
                        <a:rPr lang="ko-KR" altLang="en-US" sz="1200" kern="0" spc="0" baseline="0" dirty="0">
                          <a:effectLst/>
                        </a:rPr>
                        <a:t> 발생 유무</a:t>
                      </a:r>
                      <a:endParaRPr lang="ko-KR" altLang="en-US" sz="1100" kern="0" spc="0" baseline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56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옥상 물탱크실 및 기계실 벽체 균열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96378">
                <a:tc rowSpan="3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계단실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･</a:t>
                      </a:r>
                      <a:endParaRPr lang="ko-KR" altLang="en-US" sz="1100" kern="0" spc="0">
                        <a:effectLst/>
                      </a:endParaRPr>
                    </a:p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복 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계단실</a:t>
                      </a:r>
                      <a:r>
                        <a:rPr lang="ko-KR" altLang="en-US" sz="1200" kern="0" spc="-40" dirty="0">
                          <a:effectLst/>
                        </a:rPr>
                        <a:t> 및 복도 바닥의 균열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 err="1">
                          <a:effectLst/>
                        </a:rPr>
                        <a:t>박락상태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287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계단실</a:t>
                      </a:r>
                      <a:r>
                        <a:rPr lang="ko-KR" altLang="en-US" sz="1200" kern="0" spc="-40" dirty="0">
                          <a:effectLst/>
                        </a:rPr>
                        <a:t> 및 복도 벽체의 균열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 err="1">
                          <a:effectLst/>
                        </a:rPr>
                        <a:t>박락상태</a:t>
                      </a:r>
                      <a:r>
                        <a:rPr lang="en-US" altLang="ko-KR" sz="1200" kern="0" spc="-100" dirty="0">
                          <a:effectLst/>
                        </a:rPr>
                        <a:t>(</a:t>
                      </a:r>
                      <a:r>
                        <a:rPr lang="ko-KR" altLang="en-US" sz="1200" kern="0" spc="-100" dirty="0">
                          <a:effectLst/>
                        </a:rPr>
                        <a:t>단</a:t>
                      </a:r>
                      <a:r>
                        <a:rPr lang="en-US" altLang="ko-KR" sz="1200" kern="0" spc="-100" dirty="0">
                          <a:effectLst/>
                        </a:rPr>
                        <a:t>, </a:t>
                      </a:r>
                      <a:r>
                        <a:rPr lang="ko-KR" altLang="en-US" sz="1200" kern="0" spc="-100" dirty="0" err="1">
                          <a:effectLst/>
                        </a:rPr>
                        <a:t>내력벽일</a:t>
                      </a:r>
                      <a:r>
                        <a:rPr lang="ko-KR" altLang="en-US" sz="1200" kern="0" spc="-100" dirty="0">
                          <a:effectLst/>
                        </a:rPr>
                        <a:t> 경우</a:t>
                      </a:r>
                      <a:r>
                        <a:rPr lang="en-US" altLang="ko-KR" sz="1200" kern="0" spc="-100" dirty="0">
                          <a:effectLst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99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err="1">
                          <a:effectLst/>
                        </a:rPr>
                        <a:t>계단실</a:t>
                      </a:r>
                      <a:r>
                        <a:rPr lang="en-US" altLang="ko-KR" sz="1200" kern="0" spc="-40" dirty="0">
                          <a:effectLst/>
                        </a:rPr>
                        <a:t>·</a:t>
                      </a:r>
                      <a:r>
                        <a:rPr lang="ko-KR" altLang="en-US" sz="1200" kern="0" spc="-40" dirty="0">
                          <a:effectLst/>
                        </a:rPr>
                        <a:t>복도 천장 </a:t>
                      </a:r>
                      <a:r>
                        <a:rPr lang="ko-KR" altLang="en-US" sz="1200" kern="0" spc="-40" dirty="0" err="1">
                          <a:effectLst/>
                        </a:rPr>
                        <a:t>슬래브의</a:t>
                      </a:r>
                      <a:r>
                        <a:rPr lang="ko-KR" altLang="en-US" sz="1200" kern="0" spc="-40" dirty="0">
                          <a:effectLst/>
                        </a:rPr>
                        <a:t> 균열</a:t>
                      </a:r>
                      <a:r>
                        <a:rPr lang="en-US" altLang="ko-KR" sz="1200" kern="0" spc="-40" dirty="0">
                          <a:effectLst/>
                        </a:rPr>
                        <a:t>, </a:t>
                      </a:r>
                      <a:r>
                        <a:rPr lang="ko-KR" altLang="en-US" sz="1200" kern="0" spc="-40" dirty="0" err="1">
                          <a:effectLst/>
                        </a:rPr>
                        <a:t>박락상태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>
                          <a:effectLst/>
                        </a:rPr>
                        <a:t>외 벽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외벽의 균열 및 </a:t>
                      </a:r>
                      <a:r>
                        <a:rPr lang="ko-KR" altLang="en-US" sz="1200" kern="0" spc="-40" dirty="0" err="1">
                          <a:effectLst/>
                        </a:rPr>
                        <a:t>박락</a:t>
                      </a:r>
                      <a:r>
                        <a:rPr lang="ko-KR" altLang="en-US" sz="1200" kern="0" spc="-40" dirty="0">
                          <a:effectLst/>
                        </a:rPr>
                        <a:t>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외벽타일 또는 석재의 균열 및 </a:t>
                      </a:r>
                      <a:r>
                        <a:rPr lang="ko-KR" altLang="en-US" sz="1200" kern="0" spc="-40" dirty="0" err="1">
                          <a:effectLst/>
                        </a:rPr>
                        <a:t>박락</a:t>
                      </a:r>
                      <a:r>
                        <a:rPr lang="ko-KR" altLang="en-US" sz="1200" kern="0" spc="-40" dirty="0">
                          <a:effectLst/>
                        </a:rPr>
                        <a:t>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외벽의 철근부식 유무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smtClean="0">
                          <a:effectLst/>
                        </a:rPr>
                        <a:t>지하실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상부 보</a:t>
                      </a:r>
                      <a:r>
                        <a:rPr lang="en-US" altLang="ko-KR" sz="1200" kern="0" spc="-40" dirty="0">
                          <a:effectLst/>
                        </a:rPr>
                        <a:t>․</a:t>
                      </a:r>
                      <a:r>
                        <a:rPr lang="ko-KR" altLang="en-US" sz="1200" kern="0" spc="-40" dirty="0" err="1">
                          <a:effectLst/>
                        </a:rPr>
                        <a:t>슬래브의</a:t>
                      </a:r>
                      <a:r>
                        <a:rPr lang="ko-KR" altLang="en-US" sz="1200" kern="0" spc="-40" dirty="0">
                          <a:effectLst/>
                        </a:rPr>
                        <a:t> 균열 유무 및 상태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 smtClean="0">
                          <a:effectLst/>
                        </a:rPr>
                        <a:t>벽체</a:t>
                      </a:r>
                      <a:r>
                        <a:rPr lang="en-US" altLang="ko-KR" sz="1200" kern="0" spc="-40" dirty="0" smtClean="0">
                          <a:effectLst/>
                        </a:rPr>
                        <a:t>, </a:t>
                      </a:r>
                      <a:r>
                        <a:rPr lang="ko-KR" altLang="en-US" sz="1200" kern="0" spc="-40" dirty="0" smtClean="0">
                          <a:effectLst/>
                        </a:rPr>
                        <a:t>기둥</a:t>
                      </a:r>
                      <a:r>
                        <a:rPr lang="en-US" altLang="ko-KR" sz="1200" kern="0" spc="-40" dirty="0" smtClean="0">
                          <a:effectLst/>
                        </a:rPr>
                        <a:t>, </a:t>
                      </a:r>
                      <a:r>
                        <a:rPr lang="ko-KR" altLang="en-US" sz="1200" kern="0" spc="-40" dirty="0" smtClean="0">
                          <a:effectLst/>
                        </a:rPr>
                        <a:t>바닥의 </a:t>
                      </a:r>
                      <a:r>
                        <a:rPr lang="ko-KR" altLang="en-US" sz="1200" kern="0" spc="-40" dirty="0">
                          <a:effectLst/>
                        </a:rPr>
                        <a:t>균열 유무 및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단 지</a:t>
                      </a:r>
                      <a:endParaRPr lang="ko-KR" altLang="en-US" sz="1100" kern="0" spc="0" dirty="0">
                        <a:effectLst/>
                      </a:endParaRPr>
                    </a:p>
                    <a:p>
                      <a:pPr marL="0" marR="0" indent="-1054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시 설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담장의 균열 상태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320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06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40" dirty="0">
                          <a:effectLst/>
                        </a:rPr>
                        <a:t>담장의 전도 우려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22" name="슬라이드 번호 개체 틀 4"/>
          <p:cNvSpPr txBox="1">
            <a:spLocks/>
          </p:cNvSpPr>
          <p:nvPr/>
        </p:nvSpPr>
        <p:spPr>
          <a:xfrm>
            <a:off x="2088000" y="85324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요소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5579</Words>
  <Application>Microsoft Office PowerPoint</Application>
  <PresentationFormat>화면 슬라이드 쇼(4:3)</PresentationFormat>
  <Paragraphs>1141</Paragraphs>
  <Slides>34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「안전점검의 날』  활용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master</dc:creator>
  <cp:lastModifiedBy>master</cp:lastModifiedBy>
  <cp:revision>69</cp:revision>
  <cp:lastPrinted>2014-06-20T05:36:29Z</cp:lastPrinted>
  <dcterms:created xsi:type="dcterms:W3CDTF">2014-06-18T07:29:45Z</dcterms:created>
  <dcterms:modified xsi:type="dcterms:W3CDTF">2014-06-20T05:55:09Z</dcterms:modified>
</cp:coreProperties>
</file>